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b" ContentType="application/vnd.ms-excel.sheet.binary.macroEnabled.12"/>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Vinis\AppData\Roaming\Microsoft\Excel\IMDB_Movies%20project%20(version%201).xlsb"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US" sz="1400" b="1"/>
              <a:t>Movie Genre Analysis</a:t>
            </a:r>
          </a:p>
        </c:rich>
      </c:tx>
      <c:layout>
        <c:manualLayout>
          <c:xMode val="edge"/>
          <c:yMode val="edge"/>
          <c:x val="0.24264012559177767"/>
          <c:y val="4.9019607843137254E-2"/>
        </c:manualLayout>
      </c:layout>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7.7835013613952467E-2"/>
          <c:y val="0.20461601307189542"/>
          <c:w val="0.88789707361346182"/>
          <c:h val="0.49586710668519374"/>
        </c:manualLayout>
      </c:layout>
      <c:barChart>
        <c:barDir val="col"/>
        <c:grouping val="clustered"/>
        <c:varyColors val="0"/>
        <c:ser>
          <c:idx val="0"/>
          <c:order val="0"/>
          <c:tx>
            <c:strRef>
              <c:f>'Movie Genre Analysis'!$K$1</c:f>
              <c:strCache>
                <c:ptCount val="1"/>
                <c:pt idx="0">
                  <c:v>Movies Count</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900" b="1"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'Movie Genre Analysis'!$J$2:$J$27</c:f>
              <c:strCache>
                <c:ptCount val="26"/>
                <c:pt idx="0">
                  <c:v>Action</c:v>
                </c:pt>
                <c:pt idx="1">
                  <c:v>Adventure</c:v>
                </c:pt>
                <c:pt idx="2">
                  <c:v>Drama</c:v>
                </c:pt>
                <c:pt idx="3">
                  <c:v>Animation</c:v>
                </c:pt>
                <c:pt idx="4">
                  <c:v>Comedy</c:v>
                </c:pt>
                <c:pt idx="5">
                  <c:v>Mystery</c:v>
                </c:pt>
                <c:pt idx="6">
                  <c:v>Crime</c:v>
                </c:pt>
                <c:pt idx="7">
                  <c:v>Biography</c:v>
                </c:pt>
                <c:pt idx="8">
                  <c:v>Fantasy</c:v>
                </c:pt>
                <c:pt idx="9">
                  <c:v>Documentary</c:v>
                </c:pt>
                <c:pt idx="10">
                  <c:v>Sci-Fi</c:v>
                </c:pt>
                <c:pt idx="11">
                  <c:v>Horror</c:v>
                </c:pt>
                <c:pt idx="12">
                  <c:v>Romance</c:v>
                </c:pt>
                <c:pt idx="13">
                  <c:v>Family</c:v>
                </c:pt>
                <c:pt idx="14">
                  <c:v>Thriller</c:v>
                </c:pt>
                <c:pt idx="15">
                  <c:v>Western</c:v>
                </c:pt>
                <c:pt idx="16">
                  <c:v>Musical</c:v>
                </c:pt>
                <c:pt idx="17">
                  <c:v>Film-Noir</c:v>
                </c:pt>
                <c:pt idx="18">
                  <c:v>Fantasy</c:v>
                </c:pt>
                <c:pt idx="19">
                  <c:v>History</c:v>
                </c:pt>
                <c:pt idx="20">
                  <c:v>Music</c:v>
                </c:pt>
                <c:pt idx="21">
                  <c:v>War</c:v>
                </c:pt>
                <c:pt idx="22">
                  <c:v>Biography</c:v>
                </c:pt>
                <c:pt idx="23">
                  <c:v>Sport</c:v>
                </c:pt>
                <c:pt idx="24">
                  <c:v>Short</c:v>
                </c:pt>
                <c:pt idx="25">
                  <c:v>News</c:v>
                </c:pt>
              </c:strCache>
            </c:strRef>
          </c:cat>
          <c:val>
            <c:numRef>
              <c:f>'Movie Genre Analysis'!$K$2:$K$27</c:f>
              <c:numCache>
                <c:formatCode>General</c:formatCode>
                <c:ptCount val="26"/>
                <c:pt idx="0">
                  <c:v>1060</c:v>
                </c:pt>
                <c:pt idx="1">
                  <c:v>850</c:v>
                </c:pt>
                <c:pt idx="2">
                  <c:v>2220</c:v>
                </c:pt>
                <c:pt idx="3">
                  <c:v>221</c:v>
                </c:pt>
                <c:pt idx="4">
                  <c:v>1657</c:v>
                </c:pt>
                <c:pt idx="5">
                  <c:v>429</c:v>
                </c:pt>
                <c:pt idx="6">
                  <c:v>785</c:v>
                </c:pt>
                <c:pt idx="7">
                  <c:v>270</c:v>
                </c:pt>
                <c:pt idx="8">
                  <c:v>545</c:v>
                </c:pt>
                <c:pt idx="9">
                  <c:v>89</c:v>
                </c:pt>
                <c:pt idx="10">
                  <c:v>553</c:v>
                </c:pt>
                <c:pt idx="11">
                  <c:v>492</c:v>
                </c:pt>
                <c:pt idx="12">
                  <c:v>984</c:v>
                </c:pt>
                <c:pt idx="13">
                  <c:v>494</c:v>
                </c:pt>
                <c:pt idx="14">
                  <c:v>1264</c:v>
                </c:pt>
                <c:pt idx="15">
                  <c:v>88</c:v>
                </c:pt>
                <c:pt idx="16">
                  <c:v>121</c:v>
                </c:pt>
                <c:pt idx="17">
                  <c:v>5</c:v>
                </c:pt>
                <c:pt idx="18">
                  <c:v>545</c:v>
                </c:pt>
                <c:pt idx="19">
                  <c:v>189</c:v>
                </c:pt>
                <c:pt idx="20">
                  <c:v>180</c:v>
                </c:pt>
                <c:pt idx="21">
                  <c:v>196</c:v>
                </c:pt>
                <c:pt idx="22">
                  <c:v>270</c:v>
                </c:pt>
                <c:pt idx="23">
                  <c:v>157</c:v>
                </c:pt>
                <c:pt idx="24">
                  <c:v>3</c:v>
                </c:pt>
                <c:pt idx="25">
                  <c:v>2</c:v>
                </c:pt>
              </c:numCache>
            </c:numRef>
          </c:val>
          <c:extLst>
            <c:ext xmlns:c16="http://schemas.microsoft.com/office/drawing/2014/chart" uri="{C3380CC4-5D6E-409C-BE32-E72D297353CC}">
              <c16:uniqueId val="{00000000-BC81-4602-A1A8-8555183ECE4A}"/>
            </c:ext>
          </c:extLst>
        </c:ser>
        <c:dLbls>
          <c:dLblPos val="outEnd"/>
          <c:showLegendKey val="0"/>
          <c:showVal val="1"/>
          <c:showCatName val="0"/>
          <c:showSerName val="0"/>
          <c:showPercent val="0"/>
          <c:showBubbleSize val="0"/>
        </c:dLbls>
        <c:gapWidth val="444"/>
        <c:overlap val="-90"/>
        <c:axId val="1519359232"/>
        <c:axId val="1519364992"/>
      </c:barChart>
      <c:catAx>
        <c:axId val="1519359232"/>
        <c:scaling>
          <c:orientation val="minMax"/>
        </c:scaling>
        <c:delete val="0"/>
        <c:axPos val="b"/>
        <c:title>
          <c:tx>
            <c:rich>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IN" b="1"/>
                  <a:t>Genres</a:t>
                </a:r>
              </a:p>
            </c:rich>
          </c:tx>
          <c:layout>
            <c:manualLayout>
              <c:xMode val="edge"/>
              <c:yMode val="edge"/>
              <c:x val="0.45745333235214758"/>
              <c:y val="0.88957164194254723"/>
            </c:manualLayout>
          </c:layout>
          <c:overlay val="0"/>
          <c:spPr>
            <a:noFill/>
            <a:ln>
              <a:noFill/>
            </a:ln>
            <a:effectLst/>
          </c:spPr>
          <c:txPr>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1" i="0" u="none" strike="noStrike" kern="1200" cap="all" spc="120" normalizeH="0" baseline="0">
                <a:solidFill>
                  <a:schemeClr val="tx1">
                    <a:lumMod val="65000"/>
                    <a:lumOff val="35000"/>
                  </a:schemeClr>
                </a:solidFill>
                <a:latin typeface="+mn-lt"/>
                <a:ea typeface="+mn-ea"/>
                <a:cs typeface="+mn-cs"/>
              </a:defRPr>
            </a:pPr>
            <a:endParaRPr lang="en-US"/>
          </a:p>
        </c:txPr>
        <c:crossAx val="1519364992"/>
        <c:crosses val="autoZero"/>
        <c:auto val="1"/>
        <c:lblAlgn val="ctr"/>
        <c:lblOffset val="100"/>
        <c:noMultiLvlLbl val="0"/>
      </c:catAx>
      <c:valAx>
        <c:axId val="1519364992"/>
        <c:scaling>
          <c:orientation val="minMax"/>
        </c:scaling>
        <c:delete val="1"/>
        <c:axPos val="l"/>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IN" sz="900" b="1" i="0" u="none" strike="noStrike" kern="1200" cap="all" baseline="0">
                    <a:solidFill>
                      <a:sysClr val="windowText" lastClr="000000">
                        <a:lumMod val="65000"/>
                        <a:lumOff val="35000"/>
                      </a:sysClr>
                    </a:solidFill>
                  </a:rPr>
                  <a:t>Genres Count</a:t>
                </a:r>
              </a:p>
            </c:rich>
          </c:tx>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5193592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a:gsLst>
        <a:gs pos="54000">
          <a:schemeClr val="bg1">
            <a:lumMod val="8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media/image1.jpeg>
</file>

<file path=ppt/media/image2.jpeg>
</file>

<file path=ppt/media/image3.png>
</file>

<file path=ppt/media/image4.jp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15077D-814E-4A5C-95CF-19EC385DBF22}" type="datetimeFigureOut">
              <a:rPr lang="en-IN" smtClean="0"/>
              <a:t>24-11-2024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469AB9-32DF-4C4E-B6A4-9C64A58E9202}" type="slidenum">
              <a:rPr lang="en-IN" smtClean="0"/>
              <a:t>‹#›</a:t>
            </a:fld>
            <a:endParaRPr lang="en-IN"/>
          </a:p>
        </p:txBody>
      </p:sp>
    </p:spTree>
    <p:extLst>
      <p:ext uri="{BB962C8B-B14F-4D97-AF65-F5344CB8AC3E}">
        <p14:creationId xmlns:p14="http://schemas.microsoft.com/office/powerpoint/2010/main" val="3487206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2469AB9-32DF-4C4E-B6A4-9C64A58E9202}" type="slidenum">
              <a:rPr lang="en-IN" smtClean="0"/>
              <a:t>1</a:t>
            </a:fld>
            <a:endParaRPr lang="en-IN"/>
          </a:p>
        </p:txBody>
      </p:sp>
    </p:spTree>
    <p:extLst>
      <p:ext uri="{BB962C8B-B14F-4D97-AF65-F5344CB8AC3E}">
        <p14:creationId xmlns:p14="http://schemas.microsoft.com/office/powerpoint/2010/main" val="1226511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537292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4600CC-602F-4884-9E34-84E3F840FA45}" type="datetimeFigureOut">
              <a:rPr lang="en-IN" smtClean="0"/>
              <a:t>24-11-2024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572663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3671761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711216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34188673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32067499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42372688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37910571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4011909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328685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600CC-602F-4884-9E34-84E3F840FA45}" type="datetimeFigureOut">
              <a:rPr lang="en-IN" smtClean="0"/>
              <a:t>24-11-2024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1522383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4600CC-602F-4884-9E34-84E3F840FA45}" type="datetimeFigureOut">
              <a:rPr lang="en-IN" smtClean="0"/>
              <a:t>24-11-2024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3704347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4600CC-602F-4884-9E34-84E3F840FA45}" type="datetimeFigureOut">
              <a:rPr lang="en-IN" smtClean="0"/>
              <a:t>24-11-2024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3088972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4600CC-602F-4884-9E34-84E3F840FA45}" type="datetimeFigureOut">
              <a:rPr lang="en-IN" smtClean="0"/>
              <a:t>24-11-2024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767691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4600CC-602F-4884-9E34-84E3F840FA45}" type="datetimeFigureOut">
              <a:rPr lang="en-IN" smtClean="0"/>
              <a:t>24-11-2024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2416429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4600CC-602F-4884-9E34-84E3F840FA45}" type="datetimeFigureOut">
              <a:rPr lang="en-IN" smtClean="0"/>
              <a:t>24-11-2024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2285162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4600CC-602F-4884-9E34-84E3F840FA45}" type="datetimeFigureOut">
              <a:rPr lang="en-IN" smtClean="0"/>
              <a:t>24-11-2024</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BBDF89-C50C-47BF-94BB-9E0C1063790B}" type="slidenum">
              <a:rPr lang="en-IN" smtClean="0"/>
              <a:t>‹#›</a:t>
            </a:fld>
            <a:endParaRPr lang="en-IN"/>
          </a:p>
        </p:txBody>
      </p:sp>
    </p:spTree>
    <p:extLst>
      <p:ext uri="{BB962C8B-B14F-4D97-AF65-F5344CB8AC3E}">
        <p14:creationId xmlns:p14="http://schemas.microsoft.com/office/powerpoint/2010/main" val="70161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44600CC-602F-4884-9E34-84E3F840FA45}" type="datetimeFigureOut">
              <a:rPr lang="en-IN" smtClean="0"/>
              <a:t>24-11-2024</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ABBDF89-C50C-47BF-94BB-9E0C1063790B}" type="slidenum">
              <a:rPr lang="en-IN" smtClean="0"/>
              <a:t>‹#›</a:t>
            </a:fld>
            <a:endParaRPr lang="en-IN"/>
          </a:p>
        </p:txBody>
      </p:sp>
    </p:spTree>
    <p:extLst>
      <p:ext uri="{BB962C8B-B14F-4D97-AF65-F5344CB8AC3E}">
        <p14:creationId xmlns:p14="http://schemas.microsoft.com/office/powerpoint/2010/main" val="323834661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IMDB_Movies%20project.xlsx" TargetMode="External"/><Relationship Id="rId2" Type="http://schemas.openxmlformats.org/officeDocument/2006/relationships/hyperlink" Target="https://drive.google.com/drive/folders/1ZxWBD63IFBhKcAuGwZvNwKgyLfDMCV8o?usp=drive_link" TargetMode="External"/><Relationship Id="rId1" Type="http://schemas.openxmlformats.org/officeDocument/2006/relationships/slideLayout" Target="../slideLayouts/slideLayout2.xml"/><Relationship Id="rId6" Type="http://schemas.openxmlformats.org/officeDocument/2006/relationships/hyperlink" Target="https://www.loom.com/share/097284952d5344a3a6c48adbfea1dab7?sid=a75b92a1-3316-44b0-be3a-8249210de866" TargetMode="External"/><Relationship Id="rId5" Type="http://schemas.openxmlformats.org/officeDocument/2006/relationships/image" Target="../media/image10.emf"/><Relationship Id="rId4" Type="http://schemas.openxmlformats.org/officeDocument/2006/relationships/package" Target="../embeddings/Microsoft_Excel_Worksheet.xlsx"/></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Excel_Binary_Worksheet.xlsb"/><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4F0994B-BAE8-D46D-76EB-B277629C0F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377F764-5FB9-FCE9-2C5F-4407F341A371}"/>
              </a:ext>
            </a:extLst>
          </p:cNvPr>
          <p:cNvSpPr txBox="1"/>
          <p:nvPr/>
        </p:nvSpPr>
        <p:spPr>
          <a:xfrm>
            <a:off x="2422689" y="5288437"/>
            <a:ext cx="7013542" cy="923330"/>
          </a:xfrm>
          <a:prstGeom prst="rect">
            <a:avLst/>
          </a:prstGeom>
          <a:noFill/>
        </p:spPr>
        <p:txBody>
          <a:bodyPr wrap="square" rtlCol="0">
            <a:spAutoFit/>
          </a:bodyPr>
          <a:lstStyle/>
          <a:p>
            <a:pPr algn="ctr"/>
            <a:r>
              <a:rPr lang="en-IN" sz="5400" b="1" dirty="0">
                <a:solidFill>
                  <a:schemeClr val="bg1"/>
                </a:solidFill>
                <a:latin typeface="Bernard MT Condensed" panose="02050806060905020404" pitchFamily="18" charset="0"/>
              </a:rPr>
              <a:t>Movie Analysis</a:t>
            </a:r>
          </a:p>
        </p:txBody>
      </p:sp>
    </p:spTree>
    <p:extLst>
      <p:ext uri="{BB962C8B-B14F-4D97-AF65-F5344CB8AC3E}">
        <p14:creationId xmlns:p14="http://schemas.microsoft.com/office/powerpoint/2010/main" val="593729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2A2F6-FF1A-C928-CE0B-16C7E86E6E4B}"/>
              </a:ext>
            </a:extLst>
          </p:cNvPr>
          <p:cNvSpPr>
            <a:spLocks noGrp="1"/>
          </p:cNvSpPr>
          <p:nvPr>
            <p:ph type="title"/>
          </p:nvPr>
        </p:nvSpPr>
        <p:spPr>
          <a:xfrm>
            <a:off x="1437176" y="302445"/>
            <a:ext cx="10018713" cy="2073110"/>
          </a:xfrm>
        </p:spPr>
        <p:txBody>
          <a:bodyPr/>
          <a:lstStyle/>
          <a:p>
            <a:pPr marL="571500" indent="-571500" algn="l">
              <a:buFont typeface="Wingdings" panose="05000000000000000000" pitchFamily="2" charset="2"/>
              <a:buChar char="v"/>
            </a:pPr>
            <a:r>
              <a:rPr lang="en-IN" sz="3600" b="1" dirty="0">
                <a:latin typeface="Calibri" panose="020F0502020204030204" pitchFamily="34" charset="0"/>
                <a:ea typeface="Calibri" panose="020F0502020204030204" pitchFamily="34" charset="0"/>
                <a:cs typeface="Times New Roman" panose="02020603050405020304" pitchFamily="18" charset="0"/>
              </a:rPr>
              <a:t>DRIVE LINK:</a:t>
            </a:r>
            <a:br>
              <a:rPr lang="en-IN" b="1" dirty="0">
                <a:latin typeface="Calibri" panose="020F0502020204030204" pitchFamily="34" charset="0"/>
                <a:ea typeface="Calibri" panose="020F0502020204030204" pitchFamily="34" charset="0"/>
                <a:cs typeface="Times New Roman" panose="02020603050405020304" pitchFamily="18" charset="0"/>
              </a:rPr>
            </a:br>
            <a:r>
              <a:rPr lang="en-IN" sz="2000" dirty="0">
                <a:solidFill>
                  <a:srgbClr val="002060"/>
                </a:solidFill>
                <a:latin typeface="Calibri" panose="020F0502020204030204" pitchFamily="34"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https://drive.google.com/drive/folders/1ZxWBD63IFBhKcAuGwZvNwKgyLfDMCV8o?usp=drive_link</a:t>
            </a:r>
            <a:r>
              <a:rPr lang="en-IN" sz="2000" dirty="0">
                <a:solidFill>
                  <a:srgbClr val="002060"/>
                </a:solidFill>
                <a:latin typeface="Calibri" panose="020F0502020204030204" pitchFamily="34" charset="0"/>
                <a:ea typeface="Calibri" panose="020F0502020204030204" pitchFamily="34" charset="0"/>
                <a:cs typeface="Times New Roman" panose="02020603050405020304" pitchFamily="18" charset="0"/>
              </a:rPr>
              <a:t> </a:t>
            </a:r>
            <a:endParaRPr lang="en-IN" dirty="0">
              <a:solidFill>
                <a:srgbClr val="002060"/>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D902A0C-B3DC-FC53-B4A7-3440B1778C05}"/>
              </a:ext>
            </a:extLst>
          </p:cNvPr>
          <p:cNvSpPr>
            <a:spLocks noGrp="1"/>
          </p:cNvSpPr>
          <p:nvPr>
            <p:ph idx="1"/>
          </p:nvPr>
        </p:nvSpPr>
        <p:spPr>
          <a:xfrm>
            <a:off x="1437176" y="2375555"/>
            <a:ext cx="10018713" cy="2073111"/>
          </a:xfrm>
        </p:spPr>
        <p:txBody>
          <a:bodyPr/>
          <a:lstStyle/>
          <a:p>
            <a:pPr marL="457200" lvl="1" indent="0" algn="l" rtl="0">
              <a:lnSpc>
                <a:spcPct val="90000"/>
              </a:lnSpc>
              <a:spcBef>
                <a:spcPts val="0"/>
              </a:spcBef>
              <a:spcAft>
                <a:spcPts val="0"/>
              </a:spcAft>
              <a:buClr>
                <a:schemeClr val="dk1"/>
              </a:buClr>
              <a:buSzPts val="2800"/>
              <a:buNone/>
            </a:pPr>
            <a:endParaRPr lang="en-IN" sz="2800" dirty="0"/>
          </a:p>
          <a:p>
            <a:pPr marL="571500" indent="-571500">
              <a:spcBef>
                <a:spcPts val="0"/>
              </a:spcBef>
              <a:buClr>
                <a:schemeClr val="dk1"/>
              </a:buClr>
              <a:buSzPts val="4000"/>
              <a:buFont typeface="Noto Sans Symbols"/>
              <a:buChar char="❖"/>
            </a:pPr>
            <a:r>
              <a:rPr lang="en-IN" sz="3600" b="1" dirty="0">
                <a:ln w="3175" cmpd="sng">
                  <a:noFill/>
                </a:ln>
                <a:latin typeface="Calibri" panose="020F0502020204030204" pitchFamily="34" charset="0"/>
                <a:ea typeface="Calibri" panose="020F0502020204030204" pitchFamily="34" charset="0"/>
                <a:cs typeface="Times New Roman" panose="02020603050405020304" pitchFamily="18" charset="0"/>
              </a:rPr>
              <a:t>EXCEL FILE LINK:</a:t>
            </a:r>
          </a:p>
          <a:p>
            <a:pPr lvl="2">
              <a:spcBef>
                <a:spcPts val="0"/>
              </a:spcBef>
              <a:buClr>
                <a:schemeClr val="dk1"/>
              </a:buClr>
              <a:buSzPts val="4000"/>
            </a:pPr>
            <a:r>
              <a:rPr lang="en-IN" sz="2000" dirty="0">
                <a:ln w="3175" cmpd="sng">
                  <a:noFill/>
                </a:ln>
                <a:latin typeface="Calibri" panose="020F0502020204030204" pitchFamily="34" charset="0"/>
                <a:ea typeface="Calibri" panose="020F0502020204030204" pitchFamily="34" charset="0"/>
                <a:cs typeface="Times New Roman" panose="02020603050405020304" pitchFamily="18" charset="0"/>
              </a:rPr>
              <a:t>For further </a:t>
            </a:r>
            <a:r>
              <a:rPr lang="en-IN" sz="2000" dirty="0">
                <a:ln w="3175" cmpd="sng">
                  <a:noFill/>
                </a:ln>
                <a:latin typeface="Calibri" panose="020F0502020204030204" pitchFamily="34" charset="0"/>
                <a:ea typeface="Calibri" panose="020F0502020204030204" pitchFamily="34" charset="0"/>
                <a:cs typeface="Calibri" panose="020F0502020204030204" pitchFamily="34" charset="0"/>
              </a:rPr>
              <a:t> details of analysis PFA excel link:</a:t>
            </a:r>
          </a:p>
          <a:p>
            <a:pPr marL="0" indent="0">
              <a:spcBef>
                <a:spcPts val="0"/>
              </a:spcBef>
              <a:buClr>
                <a:schemeClr val="dk1"/>
              </a:buClr>
              <a:buSzPts val="4000"/>
              <a:buNone/>
            </a:pPr>
            <a:endParaRPr lang="en-IN" sz="4000" b="1" dirty="0">
              <a:ln w="3175" cmpd="sng">
                <a:noFill/>
              </a:ln>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graphicFrame>
        <p:nvGraphicFramePr>
          <p:cNvPr id="4" name="Object 3">
            <a:hlinkClick r:id="rId3" action="ppaction://hlinkfile"/>
            <a:extLst>
              <a:ext uri="{FF2B5EF4-FFF2-40B4-BE49-F238E27FC236}">
                <a16:creationId xmlns:a16="http://schemas.microsoft.com/office/drawing/2014/main" id="{C6D72494-2436-9329-95C5-078B5FBE009D}"/>
              </a:ext>
            </a:extLst>
          </p:cNvPr>
          <p:cNvGraphicFramePr>
            <a:graphicFrameLocks noChangeAspect="1"/>
          </p:cNvGraphicFramePr>
          <p:nvPr>
            <p:extLst>
              <p:ext uri="{D42A27DB-BD31-4B8C-83A1-F6EECF244321}">
                <p14:modId xmlns:p14="http://schemas.microsoft.com/office/powerpoint/2010/main" val="2035231591"/>
              </p:ext>
            </p:extLst>
          </p:nvPr>
        </p:nvGraphicFramePr>
        <p:xfrm>
          <a:off x="7750403" y="2563305"/>
          <a:ext cx="1695253" cy="1376312"/>
        </p:xfrm>
        <a:graphic>
          <a:graphicData uri="http://schemas.openxmlformats.org/presentationml/2006/ole">
            <mc:AlternateContent xmlns:mc="http://schemas.openxmlformats.org/markup-compatibility/2006">
              <mc:Choice xmlns:v="urn:schemas-microsoft-com:vml" Requires="v">
                <p:oleObj name="Worksheet" showAsIcon="1" r:id="rId4" imgW="914400" imgH="792417" progId="Excel.Sheet.12">
                  <p:embed/>
                </p:oleObj>
              </mc:Choice>
              <mc:Fallback>
                <p:oleObj name="Worksheet" showAsIcon="1" r:id="rId4" imgW="914400" imgH="792417" progId="Excel.Sheet.12">
                  <p:embed/>
                  <p:pic>
                    <p:nvPicPr>
                      <p:cNvPr id="0" name=""/>
                      <p:cNvPicPr/>
                      <p:nvPr/>
                    </p:nvPicPr>
                    <p:blipFill>
                      <a:blip r:embed="rId5"/>
                      <a:stretch>
                        <a:fillRect/>
                      </a:stretch>
                    </p:blipFill>
                    <p:spPr>
                      <a:xfrm>
                        <a:off x="7750403" y="2563305"/>
                        <a:ext cx="1695253" cy="1376312"/>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6386F747-3623-627C-841C-06097F0913DB}"/>
              </a:ext>
            </a:extLst>
          </p:cNvPr>
          <p:cNvSpPr txBox="1"/>
          <p:nvPr/>
        </p:nvSpPr>
        <p:spPr>
          <a:xfrm>
            <a:off x="1559724" y="4222157"/>
            <a:ext cx="6094428" cy="658835"/>
          </a:xfrm>
          <a:prstGeom prst="rect">
            <a:avLst/>
          </a:prstGeom>
          <a:noFill/>
        </p:spPr>
        <p:txBody>
          <a:bodyPr wrap="square">
            <a:spAutoFit/>
          </a:bodyPr>
          <a:lstStyle/>
          <a:p>
            <a:pPr marL="571500" indent="-571500">
              <a:lnSpc>
                <a:spcPct val="107000"/>
              </a:lnSpc>
              <a:spcAft>
                <a:spcPts val="800"/>
              </a:spcAft>
              <a:buFont typeface="Wingdings" panose="05000000000000000000" pitchFamily="2" charset="2"/>
              <a:buChar char="v"/>
            </a:pPr>
            <a:r>
              <a:rPr lang="en-IN" sz="3600" b="1" dirty="0">
                <a:ln w="3175" cmpd="sng">
                  <a:noFill/>
                </a:ln>
                <a:latin typeface="Calibri" panose="020F0502020204030204" pitchFamily="34" charset="0"/>
                <a:ea typeface="Calibri" panose="020F0502020204030204" pitchFamily="34" charset="0"/>
                <a:cs typeface="Times New Roman" panose="02020603050405020304" pitchFamily="18" charset="0"/>
              </a:rPr>
              <a:t>VIDEO</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a:t>
            </a:r>
            <a:r>
              <a:rPr lang="en-IN" sz="3600" b="1" dirty="0">
                <a:ln w="3175" cmpd="sng">
                  <a:noFill/>
                </a:ln>
                <a:latin typeface="Calibri" panose="020F0502020204030204" pitchFamily="34" charset="0"/>
                <a:ea typeface="Calibri" panose="020F0502020204030204" pitchFamily="34" charset="0"/>
                <a:cs typeface="Times New Roman" panose="02020603050405020304" pitchFamily="18" charset="0"/>
              </a:rPr>
              <a:t>PRESENTATION LINK:</a:t>
            </a:r>
          </a:p>
        </p:txBody>
      </p:sp>
      <p:sp>
        <p:nvSpPr>
          <p:cNvPr id="6" name="TextBox 5">
            <a:extLst>
              <a:ext uri="{FF2B5EF4-FFF2-40B4-BE49-F238E27FC236}">
                <a16:creationId xmlns:a16="http://schemas.microsoft.com/office/drawing/2014/main" id="{ED8F9885-029D-1CAD-AEFD-232ED49707F9}"/>
              </a:ext>
            </a:extLst>
          </p:cNvPr>
          <p:cNvSpPr txBox="1"/>
          <p:nvPr/>
        </p:nvSpPr>
        <p:spPr>
          <a:xfrm>
            <a:off x="2384983" y="5127328"/>
            <a:ext cx="9530498" cy="707886"/>
          </a:xfrm>
          <a:prstGeom prst="rect">
            <a:avLst/>
          </a:prstGeom>
          <a:noFill/>
        </p:spPr>
        <p:txBody>
          <a:bodyPr wrap="square">
            <a:spAutoFit/>
          </a:bodyPr>
          <a:lstStyle/>
          <a:p>
            <a:r>
              <a:rPr lang="en-IN" sz="2000" dirty="0">
                <a:ln w="3175" cmpd="sng">
                  <a:noFill/>
                </a:ln>
                <a:solidFill>
                  <a:srgbClr val="002060"/>
                </a:solidFill>
                <a:latin typeface="Calibri" panose="020F0502020204030204" pitchFamily="34" charset="0"/>
                <a:ea typeface="Calibri" panose="020F0502020204030204" pitchFamily="34" charset="0"/>
                <a:cs typeface="Times New Roman" panose="02020603050405020304" pitchFamily="18" charset="0"/>
                <a:hlinkClick r:id="rId6">
                  <a:extLst>
                    <a:ext uri="{A12FA001-AC4F-418D-AE19-62706E023703}">
                      <ahyp:hlinkClr xmlns:ahyp="http://schemas.microsoft.com/office/drawing/2018/hyperlinkcolor" val="tx"/>
                    </a:ext>
                  </a:extLst>
                </a:hlinkClick>
              </a:rPr>
              <a:t>https://www.loom.com/share/097284952d5344a3a6c48adbfea1dab7?sid=a75b92a1-3316-44b0-be3a-8249210de866</a:t>
            </a:r>
            <a:endParaRPr lang="en-IN" sz="2000" dirty="0">
              <a:ln w="3175" cmpd="sng">
                <a:noFill/>
              </a:ln>
              <a:solidFill>
                <a:srgbClr val="002060"/>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608187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B56813-F72A-B8B0-848F-0820A4A8FD64}"/>
              </a:ext>
            </a:extLst>
          </p:cNvPr>
          <p:cNvSpPr>
            <a:spLocks noGrp="1"/>
          </p:cNvSpPr>
          <p:nvPr>
            <p:ph idx="1"/>
          </p:nvPr>
        </p:nvSpPr>
        <p:spPr>
          <a:xfrm>
            <a:off x="2464698" y="1366100"/>
            <a:ext cx="10018713" cy="3124201"/>
          </a:xfrm>
        </p:spPr>
        <p:txBody>
          <a:bodyPr>
            <a:normAutofit/>
          </a:bodyPr>
          <a:lstStyle/>
          <a:p>
            <a:pPr marL="0" indent="0">
              <a:buNone/>
            </a:pPr>
            <a:r>
              <a:rPr lang="en-IN" sz="9600" b="1" dirty="0">
                <a:solidFill>
                  <a:schemeClr val="accent1"/>
                </a:solidFill>
                <a:latin typeface="Calibri" panose="020F0502020204030204" pitchFamily="34" charset="0"/>
                <a:ea typeface="Calibri" panose="020F0502020204030204" pitchFamily="34" charset="0"/>
                <a:cs typeface="Calibri" panose="020F0502020204030204" pitchFamily="34" charset="0"/>
              </a:rPr>
              <a:t>THANK YOU</a:t>
            </a:r>
          </a:p>
        </p:txBody>
      </p:sp>
    </p:spTree>
    <p:extLst>
      <p:ext uri="{BB962C8B-B14F-4D97-AF65-F5344CB8AC3E}">
        <p14:creationId xmlns:p14="http://schemas.microsoft.com/office/powerpoint/2010/main" val="2741241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1E0E8-EEEE-B10E-7AC3-30511A28755F}"/>
              </a:ext>
            </a:extLst>
          </p:cNvPr>
          <p:cNvSpPr>
            <a:spLocks noGrp="1"/>
          </p:cNvSpPr>
          <p:nvPr>
            <p:ph type="title"/>
          </p:nvPr>
        </p:nvSpPr>
        <p:spPr/>
        <p:txBody>
          <a:bodyPr>
            <a:normAutofit/>
          </a:bodyPr>
          <a:lstStyle/>
          <a:p>
            <a:pPr algn="ctr"/>
            <a:r>
              <a:rPr lang="en-IN" sz="4800" b="1" dirty="0">
                <a:effectLst/>
                <a:latin typeface="+mn-lt"/>
                <a:ea typeface="Calibri" panose="020F0502020204030204" pitchFamily="34" charset="0"/>
                <a:cs typeface="Times New Roman" panose="02020603050405020304" pitchFamily="18" charset="0"/>
              </a:rPr>
              <a:t>PROJECT DESCRIPTION</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4449D110-12F4-F439-FDE2-351A3FBFFFE0}"/>
              </a:ext>
            </a:extLst>
          </p:cNvPr>
          <p:cNvSpPr>
            <a:spLocks noGrp="1"/>
          </p:cNvSpPr>
          <p:nvPr>
            <p:ph idx="1"/>
          </p:nvPr>
        </p:nvSpPr>
        <p:spPr>
          <a:xfrm>
            <a:off x="1399469" y="2110818"/>
            <a:ext cx="10018713" cy="3846922"/>
          </a:xfrm>
        </p:spPr>
        <p:txBody>
          <a:bodyPr>
            <a:normAutofit lnSpcReduction="10000"/>
          </a:bodyPr>
          <a:lstStyle/>
          <a:p>
            <a:r>
              <a:rPr lang="en-US" sz="2400" b="0" i="0" dirty="0">
                <a:solidFill>
                  <a:srgbClr val="000000"/>
                </a:solidFill>
                <a:effectLst/>
              </a:rPr>
              <a:t>IMDb is currently the most popular ratings and entertainment media database in the world. IMDb stands for "Internet Movie Database." IMDb is a reputed platform that hosts information related to movies, television shows, video games, reality shows, and OTT content. In this project t</a:t>
            </a:r>
            <a:r>
              <a:rPr lang="en-US" sz="2400" dirty="0"/>
              <a:t>he dataset provided is related to IMDB Movies. </a:t>
            </a:r>
          </a:p>
          <a:p>
            <a:r>
              <a:rPr lang="en-US" sz="2400" dirty="0"/>
              <a:t>A potential problem to investigate could be: "What factors influence the success of a movie on IMDB?" Here, success can be defined by high IMDB ratings. The impact of this problem is significant for movie producers, directors, and investors who want to understand what makes a movie successful to make informed decisions in their future projects.</a:t>
            </a:r>
            <a:endParaRPr lang="en-IN" sz="2400" dirty="0"/>
          </a:p>
        </p:txBody>
      </p:sp>
    </p:spTree>
    <p:extLst>
      <p:ext uri="{BB962C8B-B14F-4D97-AF65-F5344CB8AC3E}">
        <p14:creationId xmlns:p14="http://schemas.microsoft.com/office/powerpoint/2010/main" val="641006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A1ADD-993F-AD29-CF11-26655F9EAAB0}"/>
              </a:ext>
            </a:extLst>
          </p:cNvPr>
          <p:cNvSpPr>
            <a:spLocks noGrp="1"/>
          </p:cNvSpPr>
          <p:nvPr>
            <p:ph type="title"/>
          </p:nvPr>
        </p:nvSpPr>
        <p:spPr>
          <a:xfrm>
            <a:off x="1484311" y="685800"/>
            <a:ext cx="10018713" cy="822489"/>
          </a:xfrm>
        </p:spPr>
        <p:txBody>
          <a:bodyPr>
            <a:normAutofit fontScale="90000"/>
          </a:bodyPr>
          <a:lstStyle/>
          <a:p>
            <a:r>
              <a:rPr lang="en-IN" sz="4800" b="1" dirty="0"/>
              <a:t>APPROACH</a:t>
            </a:r>
          </a:p>
        </p:txBody>
      </p:sp>
      <p:sp>
        <p:nvSpPr>
          <p:cNvPr id="3" name="Content Placeholder 2">
            <a:extLst>
              <a:ext uri="{FF2B5EF4-FFF2-40B4-BE49-F238E27FC236}">
                <a16:creationId xmlns:a16="http://schemas.microsoft.com/office/drawing/2014/main" id="{F8315207-19DC-1FDA-4B40-308770B0D727}"/>
              </a:ext>
            </a:extLst>
          </p:cNvPr>
          <p:cNvSpPr>
            <a:spLocks noGrp="1"/>
          </p:cNvSpPr>
          <p:nvPr>
            <p:ph idx="1"/>
          </p:nvPr>
        </p:nvSpPr>
        <p:spPr>
          <a:xfrm>
            <a:off x="1484310" y="1847653"/>
            <a:ext cx="10018713" cy="3648173"/>
          </a:xfrm>
        </p:spPr>
        <p:txBody>
          <a:bodyPr>
            <a:noAutofit/>
          </a:bodyPr>
          <a:lstStyle/>
          <a:p>
            <a:pPr>
              <a:buFont typeface="Wingdings" panose="05000000000000000000" pitchFamily="2" charset="2"/>
              <a:buChar char="v"/>
            </a:pPr>
            <a:r>
              <a:rPr lang="en-US" dirty="0"/>
              <a:t>Once the dataset is received below steps are performed:</a:t>
            </a:r>
          </a:p>
          <a:p>
            <a:pPr lvl="1">
              <a:buFont typeface="Wingdings" panose="05000000000000000000" pitchFamily="2" charset="2"/>
              <a:buChar char="Ø"/>
            </a:pPr>
            <a:r>
              <a:rPr lang="en-US" dirty="0"/>
              <a:t>Data Cleaning: This step involves preprocessing the data to make it suitable for analysis. It includes handling missing values, removing columns which are not required for analysis, handling duplicate data, removing unwanted characters such as Ã‰,Ã  , Ã,Ã© .</a:t>
            </a:r>
          </a:p>
          <a:p>
            <a:pPr lvl="1">
              <a:buFont typeface="Wingdings" panose="05000000000000000000" pitchFamily="2" charset="2"/>
              <a:buChar char="Ø"/>
            </a:pPr>
            <a:r>
              <a:rPr lang="en-US" dirty="0"/>
              <a:t>Data Analysis: Here data  is explored  to understand the relationships between different variables</a:t>
            </a:r>
            <a:r>
              <a:rPr lang="en-US" sz="500" dirty="0"/>
              <a:t>. </a:t>
            </a:r>
          </a:p>
          <a:p>
            <a:pPr lvl="1">
              <a:buFont typeface="Wingdings" panose="05000000000000000000" pitchFamily="2" charset="2"/>
              <a:buChar char="Ø"/>
            </a:pPr>
            <a:endParaRPr lang="en-US" sz="500" dirty="0"/>
          </a:p>
          <a:p>
            <a:pPr lvl="1">
              <a:buFont typeface="Wingdings" panose="05000000000000000000" pitchFamily="2" charset="2"/>
              <a:buChar char="Ø"/>
            </a:pPr>
            <a:endParaRPr lang="en-US" sz="500" dirty="0"/>
          </a:p>
          <a:p>
            <a:endParaRPr lang="en-IN" sz="100" dirty="0"/>
          </a:p>
        </p:txBody>
      </p:sp>
    </p:spTree>
    <p:extLst>
      <p:ext uri="{BB962C8B-B14F-4D97-AF65-F5344CB8AC3E}">
        <p14:creationId xmlns:p14="http://schemas.microsoft.com/office/powerpoint/2010/main" val="3324660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7F414-3FD4-51FD-7371-D645FFF5D346}"/>
              </a:ext>
            </a:extLst>
          </p:cNvPr>
          <p:cNvSpPr>
            <a:spLocks noGrp="1"/>
          </p:cNvSpPr>
          <p:nvPr>
            <p:ph type="title"/>
          </p:nvPr>
        </p:nvSpPr>
        <p:spPr>
          <a:xfrm>
            <a:off x="1446603" y="258132"/>
            <a:ext cx="10018713" cy="1752599"/>
          </a:xfrm>
        </p:spPr>
        <p:txBody>
          <a:bodyPr>
            <a:normAutofit/>
          </a:bodyPr>
          <a:lstStyle/>
          <a:p>
            <a:r>
              <a:rPr lang="en-IN" sz="4400" b="1" dirty="0"/>
              <a:t>TECH-STACK USED</a:t>
            </a:r>
          </a:p>
        </p:txBody>
      </p:sp>
      <p:pic>
        <p:nvPicPr>
          <p:cNvPr id="5" name="Content Placeholder 4">
            <a:extLst>
              <a:ext uri="{FF2B5EF4-FFF2-40B4-BE49-F238E27FC236}">
                <a16:creationId xmlns:a16="http://schemas.microsoft.com/office/drawing/2014/main" id="{73C5A38A-732C-A6D6-C5B6-A80A624EA449}"/>
              </a:ext>
            </a:extLst>
          </p:cNvPr>
          <p:cNvPicPr>
            <a:picLocks noGrp="1" noChangeAspect="1"/>
          </p:cNvPicPr>
          <p:nvPr>
            <p:ph idx="1"/>
          </p:nvPr>
        </p:nvPicPr>
        <p:blipFill>
          <a:blip r:embed="rId2"/>
          <a:stretch>
            <a:fillRect/>
          </a:stretch>
        </p:blipFill>
        <p:spPr>
          <a:xfrm>
            <a:off x="2313098" y="2145838"/>
            <a:ext cx="2969009" cy="1670449"/>
          </a:xfrm>
          <a:prstGeom prst="rect">
            <a:avLst/>
          </a:prstGeom>
        </p:spPr>
      </p:pic>
      <p:pic>
        <p:nvPicPr>
          <p:cNvPr id="6" name="Google Shape;106;p4">
            <a:extLst>
              <a:ext uri="{FF2B5EF4-FFF2-40B4-BE49-F238E27FC236}">
                <a16:creationId xmlns:a16="http://schemas.microsoft.com/office/drawing/2014/main" id="{18A46824-19D0-FB27-8200-D67286A371FE}"/>
              </a:ext>
            </a:extLst>
          </p:cNvPr>
          <p:cNvPicPr preferRelativeResize="0"/>
          <p:nvPr/>
        </p:nvPicPr>
        <p:blipFill rotWithShape="1">
          <a:blip r:embed="rId3">
            <a:alphaModFix/>
          </a:blip>
          <a:srcRect/>
          <a:stretch/>
        </p:blipFill>
        <p:spPr>
          <a:xfrm>
            <a:off x="7431856" y="2145838"/>
            <a:ext cx="2971800" cy="1671638"/>
          </a:xfrm>
          <a:prstGeom prst="rect">
            <a:avLst/>
          </a:prstGeom>
          <a:noFill/>
          <a:ln>
            <a:noFill/>
          </a:ln>
        </p:spPr>
      </p:pic>
      <p:sp>
        <p:nvSpPr>
          <p:cNvPr id="8" name="TextBox 7">
            <a:extLst>
              <a:ext uri="{FF2B5EF4-FFF2-40B4-BE49-F238E27FC236}">
                <a16:creationId xmlns:a16="http://schemas.microsoft.com/office/drawing/2014/main" id="{DD3A07A1-C331-5E23-EB06-C2833FB21204}"/>
              </a:ext>
            </a:extLst>
          </p:cNvPr>
          <p:cNvSpPr txBox="1"/>
          <p:nvPr/>
        </p:nvSpPr>
        <p:spPr>
          <a:xfrm>
            <a:off x="1755743" y="4413636"/>
            <a:ext cx="4513082" cy="1959960"/>
          </a:xfrm>
          <a:prstGeom prst="rect">
            <a:avLst/>
          </a:prstGeom>
          <a:noFill/>
        </p:spPr>
        <p:txBody>
          <a:bodyPr wrap="square">
            <a:spAutoFit/>
          </a:bodyPr>
          <a:lstStyle/>
          <a:p>
            <a:pPr marL="285750" marR="0" lvl="0" indent="-285750" algn="l" rtl="0">
              <a:lnSpc>
                <a:spcPct val="107000"/>
              </a:lnSpc>
              <a:spcBef>
                <a:spcPts val="0"/>
              </a:spcBef>
              <a:spcAft>
                <a:spcPts val="0"/>
              </a:spcAft>
              <a:buClr>
                <a:schemeClr val="dk1"/>
              </a:buClr>
              <a:buSzPts val="1800"/>
              <a:buFont typeface="Noto Sans Symbols"/>
              <a:buChar char="❑"/>
            </a:pPr>
            <a:r>
              <a:rPr lang="en-US" sz="1800" b="0" i="0" u="none" strike="noStrike" cap="none" dirty="0">
                <a:solidFill>
                  <a:schemeClr val="dk1"/>
                </a:solidFill>
                <a:latin typeface="Calibri"/>
                <a:ea typeface="Calibri"/>
                <a:cs typeface="Calibri"/>
                <a:sym typeface="Calibri"/>
              </a:rPr>
              <a:t>Microsoft Office 2019 is used</a:t>
            </a:r>
            <a:endParaRPr lang="en-US" dirty="0"/>
          </a:p>
          <a:p>
            <a:pPr marL="285750" marR="0" lvl="0" indent="-285750" algn="l" rtl="0">
              <a:lnSpc>
                <a:spcPct val="107000"/>
              </a:lnSpc>
              <a:spcBef>
                <a:spcPts val="800"/>
              </a:spcBef>
              <a:spcAft>
                <a:spcPts val="0"/>
              </a:spcAft>
              <a:buClr>
                <a:schemeClr val="dk1"/>
              </a:buClr>
              <a:buSzPts val="1800"/>
              <a:buFont typeface="Noto Sans Symbols"/>
              <a:buChar char="❑"/>
            </a:pPr>
            <a:r>
              <a:rPr lang="en-US" sz="1800" b="0" i="0" u="none" strike="noStrike" cap="none" dirty="0">
                <a:solidFill>
                  <a:schemeClr val="dk1"/>
                </a:solidFill>
                <a:latin typeface="Calibri"/>
                <a:ea typeface="Calibri"/>
                <a:cs typeface="Calibri"/>
                <a:sym typeface="Calibri"/>
              </a:rPr>
              <a:t>MS Excel is used </a:t>
            </a:r>
            <a:r>
              <a:rPr lang="en-US" sz="1800" cap="none" dirty="0">
                <a:solidFill>
                  <a:schemeClr val="dk1"/>
                </a:solidFill>
                <a:latin typeface="Calibri"/>
                <a:ea typeface="Calibri"/>
                <a:cs typeface="Calibri"/>
                <a:sym typeface="Calibri"/>
              </a:rPr>
              <a:t>to </a:t>
            </a:r>
            <a:r>
              <a:rPr lang="en-US" sz="1800" b="0" i="0" u="none" strike="noStrike" cap="none" dirty="0">
                <a:solidFill>
                  <a:schemeClr val="dk1"/>
                </a:solidFill>
                <a:latin typeface="Calibri"/>
                <a:ea typeface="Calibri"/>
                <a:cs typeface="Calibri"/>
                <a:sym typeface="Calibri"/>
              </a:rPr>
              <a:t>enter data in table format, perform computations using functions, statistical methods and plot graphs etc. MS Excel used to filter and clean the data to </a:t>
            </a:r>
            <a:r>
              <a:rPr lang="en-US" sz="1800" cap="none" dirty="0">
                <a:solidFill>
                  <a:schemeClr val="dk1"/>
                </a:solidFill>
                <a:latin typeface="Calibri"/>
                <a:ea typeface="Calibri"/>
                <a:cs typeface="Calibri"/>
                <a:sym typeface="Calibri"/>
              </a:rPr>
              <a:t>get </a:t>
            </a:r>
            <a:r>
              <a:rPr lang="en-US" sz="1800" b="0" i="0" u="none" strike="noStrike" cap="none" dirty="0">
                <a:solidFill>
                  <a:schemeClr val="dk1"/>
                </a:solidFill>
                <a:latin typeface="Calibri"/>
                <a:ea typeface="Calibri"/>
                <a:cs typeface="Calibri"/>
                <a:sym typeface="Calibri"/>
              </a:rPr>
              <a:t>insights.</a:t>
            </a:r>
            <a:endParaRPr lang="en-US" dirty="0"/>
          </a:p>
        </p:txBody>
      </p:sp>
      <p:sp>
        <p:nvSpPr>
          <p:cNvPr id="10" name="TextBox 9">
            <a:extLst>
              <a:ext uri="{FF2B5EF4-FFF2-40B4-BE49-F238E27FC236}">
                <a16:creationId xmlns:a16="http://schemas.microsoft.com/office/drawing/2014/main" id="{C22D7857-3E96-3753-C879-12B682DC1005}"/>
              </a:ext>
            </a:extLst>
          </p:cNvPr>
          <p:cNvSpPr txBox="1"/>
          <p:nvPr/>
        </p:nvSpPr>
        <p:spPr>
          <a:xfrm>
            <a:off x="6872188" y="4413636"/>
            <a:ext cx="4814740" cy="2655279"/>
          </a:xfrm>
          <a:prstGeom prst="rect">
            <a:avLst/>
          </a:prstGeom>
          <a:noFill/>
        </p:spPr>
        <p:txBody>
          <a:bodyPr wrap="square">
            <a:spAutoFit/>
          </a:bodyPr>
          <a:lstStyle/>
          <a:p>
            <a:pPr marL="285750" marR="0" lvl="0" indent="-285750" algn="l" rtl="0">
              <a:lnSpc>
                <a:spcPct val="107000"/>
              </a:lnSpc>
              <a:spcBef>
                <a:spcPts val="0"/>
              </a:spcBef>
              <a:spcAft>
                <a:spcPts val="0"/>
              </a:spcAft>
              <a:buClr>
                <a:schemeClr val="dk1"/>
              </a:buClr>
              <a:buSzPts val="1800"/>
              <a:buFont typeface="Noto Sans Symbols"/>
              <a:buChar char="❑"/>
            </a:pPr>
            <a:r>
              <a:rPr lang="en-US" sz="1800" b="0" i="0" u="none" strike="noStrike" cap="none" dirty="0">
                <a:solidFill>
                  <a:schemeClr val="dk1"/>
                </a:solidFill>
                <a:latin typeface="Calibri"/>
                <a:ea typeface="Calibri"/>
                <a:cs typeface="Calibri"/>
                <a:sym typeface="Calibri"/>
              </a:rPr>
              <a:t>Microsoft PowerPoint 2019</a:t>
            </a:r>
            <a:endParaRPr lang="en-US" dirty="0"/>
          </a:p>
          <a:p>
            <a:pPr marL="285750" indent="-285750">
              <a:lnSpc>
                <a:spcPct val="107000"/>
              </a:lnSpc>
              <a:spcBef>
                <a:spcPts val="800"/>
              </a:spcBef>
              <a:buClr>
                <a:schemeClr val="dk1"/>
              </a:buClr>
              <a:buSzPts val="1800"/>
              <a:buFont typeface="Noto Sans Symbols"/>
              <a:buChar char="❑"/>
            </a:pPr>
            <a:r>
              <a:rPr lang="en-US" sz="1800" b="0" i="0" u="none" strike="noStrike" cap="none" dirty="0">
                <a:solidFill>
                  <a:schemeClr val="dk1"/>
                </a:solidFill>
                <a:latin typeface="Calibri"/>
                <a:ea typeface="Calibri"/>
                <a:cs typeface="Calibri"/>
                <a:sym typeface="Calibri"/>
              </a:rPr>
              <a:t>It is used for documenting the insights and give presentation to  </a:t>
            </a:r>
            <a:r>
              <a:rPr lang="en-IN" sz="1800" dirty="0">
                <a:effectLst/>
                <a:latin typeface="Calibri" panose="020F0502020204030204" pitchFamily="34" charset="0"/>
                <a:ea typeface="Calibri" panose="020F0502020204030204" pitchFamily="34" charset="0"/>
                <a:cs typeface="Times New Roman" panose="02020603050405020304" pitchFamily="18" charset="0"/>
              </a:rPr>
              <a:t>movie producers, directors, and investors who want to understand what makes a movie successful to make informed decisions in their future projects.</a:t>
            </a:r>
          </a:p>
          <a:p>
            <a:pPr marL="285750" marR="0" lvl="0" indent="-285750" algn="l" rtl="0">
              <a:lnSpc>
                <a:spcPct val="107000"/>
              </a:lnSpc>
              <a:spcBef>
                <a:spcPts val="800"/>
              </a:spcBef>
              <a:spcAft>
                <a:spcPts val="0"/>
              </a:spcAft>
              <a:buClr>
                <a:schemeClr val="dk1"/>
              </a:buClr>
              <a:buSzPts val="1800"/>
              <a:buFont typeface="Noto Sans Symbols"/>
              <a:buChar char="❑"/>
            </a:pPr>
            <a:endParaRPr lang="en-US" dirty="0"/>
          </a:p>
        </p:txBody>
      </p:sp>
    </p:spTree>
    <p:extLst>
      <p:ext uri="{BB962C8B-B14F-4D97-AF65-F5344CB8AC3E}">
        <p14:creationId xmlns:p14="http://schemas.microsoft.com/office/powerpoint/2010/main" val="1153433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F7627-37C7-73C1-D633-7517FD98E338}"/>
              </a:ext>
            </a:extLst>
          </p:cNvPr>
          <p:cNvSpPr>
            <a:spLocks noGrp="1"/>
          </p:cNvSpPr>
          <p:nvPr>
            <p:ph type="title"/>
          </p:nvPr>
        </p:nvSpPr>
        <p:spPr>
          <a:xfrm>
            <a:off x="1484311" y="160256"/>
            <a:ext cx="10018713" cy="1357459"/>
          </a:xfrm>
        </p:spPr>
        <p:txBody>
          <a:bodyPr/>
          <a:lstStyle/>
          <a:p>
            <a:r>
              <a:rPr lang="en-IN" b="1" dirty="0">
                <a:highlight>
                  <a:srgbClr val="808080"/>
                </a:highlight>
                <a:latin typeface="+mn-lt"/>
              </a:rPr>
              <a:t>INSIGHTS AND RESULTS</a:t>
            </a:r>
          </a:p>
        </p:txBody>
      </p:sp>
      <p:sp>
        <p:nvSpPr>
          <p:cNvPr id="3" name="Content Placeholder 2">
            <a:extLst>
              <a:ext uri="{FF2B5EF4-FFF2-40B4-BE49-F238E27FC236}">
                <a16:creationId xmlns:a16="http://schemas.microsoft.com/office/drawing/2014/main" id="{87410466-06EA-8E3C-4EBD-4B6D4901FC9B}"/>
              </a:ext>
            </a:extLst>
          </p:cNvPr>
          <p:cNvSpPr>
            <a:spLocks noGrp="1"/>
          </p:cNvSpPr>
          <p:nvPr>
            <p:ph idx="1"/>
          </p:nvPr>
        </p:nvSpPr>
        <p:spPr>
          <a:xfrm>
            <a:off x="1389062" y="1192648"/>
            <a:ext cx="9318628" cy="664727"/>
          </a:xfrm>
        </p:spPr>
        <p:txBody>
          <a:bodyPr>
            <a:normAutofit/>
          </a:bodyPr>
          <a:lstStyle/>
          <a:p>
            <a:pPr>
              <a:buFont typeface="Wingdings" panose="05000000000000000000" pitchFamily="2" charset="2"/>
              <a:buChar char="v"/>
            </a:pPr>
            <a:r>
              <a:rPr lang="en-IN" sz="3200" b="1" dirty="0">
                <a:latin typeface="Calibri" panose="020F0502020204030204" pitchFamily="34" charset="0"/>
                <a:ea typeface="Calibri" panose="020F0502020204030204" pitchFamily="34" charset="0"/>
                <a:cs typeface="Calibri" panose="020F0502020204030204" pitchFamily="34" charset="0"/>
              </a:rPr>
              <a:t>TASK A: </a:t>
            </a:r>
            <a:r>
              <a:rPr lang="en-IN" sz="3200" b="1" dirty="0">
                <a:effectLst/>
                <a:latin typeface="Calibri" panose="020F0502020204030204" pitchFamily="34" charset="0"/>
                <a:ea typeface="Calibri" panose="020F0502020204030204" pitchFamily="34" charset="0"/>
                <a:cs typeface="Calibri" panose="020F0502020204030204" pitchFamily="34" charset="0"/>
              </a:rPr>
              <a:t>MOVIE GENRE ANALYSIS</a:t>
            </a:r>
            <a:endParaRPr lang="en-IN" sz="3200" b="1"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5" name="Chart 4">
            <a:extLst>
              <a:ext uri="{FF2B5EF4-FFF2-40B4-BE49-F238E27FC236}">
                <a16:creationId xmlns:a16="http://schemas.microsoft.com/office/drawing/2014/main" id="{C741EEB9-20F3-712E-E810-017B7EB4E5B2}"/>
              </a:ext>
            </a:extLst>
          </p:cNvPr>
          <p:cNvGraphicFramePr>
            <a:graphicFrameLocks/>
          </p:cNvGraphicFramePr>
          <p:nvPr>
            <p:extLst>
              <p:ext uri="{D42A27DB-BD31-4B8C-83A1-F6EECF244321}">
                <p14:modId xmlns:p14="http://schemas.microsoft.com/office/powerpoint/2010/main" val="2838260403"/>
              </p:ext>
            </p:extLst>
          </p:nvPr>
        </p:nvGraphicFramePr>
        <p:xfrm>
          <a:off x="3228975" y="2219326"/>
          <a:ext cx="6143625" cy="2863686"/>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B195C324-11D8-0580-0E07-12A014195717}"/>
              </a:ext>
            </a:extLst>
          </p:cNvPr>
          <p:cNvSpPr txBox="1"/>
          <p:nvPr/>
        </p:nvSpPr>
        <p:spPr>
          <a:xfrm>
            <a:off x="2914650" y="5269134"/>
            <a:ext cx="7772399" cy="838948"/>
          </a:xfrm>
          <a:prstGeom prst="rect">
            <a:avLst/>
          </a:prstGeom>
          <a:noFill/>
        </p:spPr>
        <p:txBody>
          <a:bodyPr wrap="square">
            <a:spAutoFit/>
          </a:bodyPr>
          <a:lstStyle/>
          <a:p>
            <a:pPr marL="342900" indent="-342900">
              <a:lnSpc>
                <a:spcPct val="107000"/>
              </a:lnSpc>
              <a:spcAft>
                <a:spcPts val="800"/>
              </a:spcAft>
              <a:buFont typeface="Wingdings" panose="05000000000000000000" pitchFamily="2" charset="2"/>
              <a:buChar char="§"/>
            </a:pPr>
            <a:r>
              <a:rPr lang="en-IN" sz="2000" dirty="0">
                <a:latin typeface="Calibri" panose="020F0502020204030204" pitchFamily="34" charset="0"/>
                <a:ea typeface="Calibri" panose="020F0502020204030204" pitchFamily="34" charset="0"/>
                <a:cs typeface="Times New Roman" panose="02020603050405020304" pitchFamily="18" charset="0"/>
              </a:rPr>
              <a:t>As per the above chart the popular genre is drama.</a:t>
            </a:r>
          </a:p>
          <a:p>
            <a:pPr marL="342900" indent="-342900">
              <a:lnSpc>
                <a:spcPct val="107000"/>
              </a:lnSpc>
              <a:spcAft>
                <a:spcPts val="800"/>
              </a:spcAft>
              <a:buFont typeface="Wingdings" panose="05000000000000000000" pitchFamily="2" charset="2"/>
              <a:buChar char="§"/>
            </a:pPr>
            <a:r>
              <a:rPr lang="en-US" sz="2000" dirty="0">
                <a:latin typeface="Calibri" panose="020F0502020204030204" pitchFamily="34" charset="0"/>
                <a:ea typeface="Calibri" panose="020F0502020204030204" pitchFamily="34" charset="0"/>
                <a:cs typeface="Times New Roman" panose="02020603050405020304" pitchFamily="18" charset="0"/>
              </a:rPr>
              <a:t>Next comes comedy, thriller, action, romance, adventure and crime.</a:t>
            </a:r>
            <a:endParaRPr lang="en-IN"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7484951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8A1F6-9CA1-5FF7-FD9F-778605EE8452}"/>
              </a:ext>
            </a:extLst>
          </p:cNvPr>
          <p:cNvSpPr>
            <a:spLocks noGrp="1"/>
          </p:cNvSpPr>
          <p:nvPr>
            <p:ph type="title"/>
          </p:nvPr>
        </p:nvSpPr>
        <p:spPr>
          <a:xfrm>
            <a:off x="1685925" y="9442"/>
            <a:ext cx="10018713" cy="1123950"/>
          </a:xfrm>
        </p:spPr>
        <p:txBody>
          <a:bodyPr>
            <a:normAutofit/>
          </a:bodyPr>
          <a:lstStyle/>
          <a:p>
            <a:pPr marL="457200" indent="-457200" algn="l">
              <a:buFont typeface="Wingdings" panose="05000000000000000000" pitchFamily="2" charset="2"/>
              <a:buChar char="v"/>
            </a:pPr>
            <a:r>
              <a:rPr lang="en-IN" sz="3200" b="1" dirty="0">
                <a:effectLst/>
                <a:latin typeface="Calibri" panose="020F0502020204030204" pitchFamily="34" charset="0"/>
                <a:ea typeface="Calibri" panose="020F0502020204030204" pitchFamily="34" charset="0"/>
                <a:cs typeface="Times New Roman" panose="02020603050405020304" pitchFamily="18" charset="0"/>
              </a:rPr>
              <a:t>TASK B: MOVIE DURATION ANALYSIS</a:t>
            </a:r>
            <a:endParaRPr lang="en-IN" sz="3200" dirty="0"/>
          </a:p>
        </p:txBody>
      </p:sp>
      <p:pic>
        <p:nvPicPr>
          <p:cNvPr id="5" name="Content Placeholder 4">
            <a:extLst>
              <a:ext uri="{FF2B5EF4-FFF2-40B4-BE49-F238E27FC236}">
                <a16:creationId xmlns:a16="http://schemas.microsoft.com/office/drawing/2014/main" id="{224914F1-EA0B-C7AD-0BDA-EC757EE7BCDD}"/>
              </a:ext>
            </a:extLst>
          </p:cNvPr>
          <p:cNvPicPr>
            <a:picLocks noGrp="1" noChangeAspect="1"/>
          </p:cNvPicPr>
          <p:nvPr>
            <p:ph idx="1"/>
          </p:nvPr>
        </p:nvPicPr>
        <p:blipFill>
          <a:blip r:embed="rId2"/>
          <a:stretch>
            <a:fillRect/>
          </a:stretch>
        </p:blipFill>
        <p:spPr>
          <a:xfrm>
            <a:off x="1685925" y="1295401"/>
            <a:ext cx="6145542" cy="3590924"/>
          </a:xfrm>
          <a:prstGeom prst="rect">
            <a:avLst/>
          </a:prstGeom>
        </p:spPr>
      </p:pic>
      <p:sp>
        <p:nvSpPr>
          <p:cNvPr id="10" name="TextBox 9">
            <a:extLst>
              <a:ext uri="{FF2B5EF4-FFF2-40B4-BE49-F238E27FC236}">
                <a16:creationId xmlns:a16="http://schemas.microsoft.com/office/drawing/2014/main" id="{9867A53D-88A0-5549-A9CC-BF6417F32780}"/>
              </a:ext>
            </a:extLst>
          </p:cNvPr>
          <p:cNvSpPr txBox="1"/>
          <p:nvPr/>
        </p:nvSpPr>
        <p:spPr>
          <a:xfrm>
            <a:off x="2686050" y="5048334"/>
            <a:ext cx="7162800" cy="1766189"/>
          </a:xfrm>
          <a:prstGeom prst="rect">
            <a:avLst/>
          </a:prstGeom>
          <a:noFill/>
        </p:spPr>
        <p:txBody>
          <a:bodyPr wrap="square">
            <a:spAutoFit/>
          </a:bodyPr>
          <a:lstStyle/>
          <a:p>
            <a:pPr marL="285750" indent="-285750">
              <a:lnSpc>
                <a:spcPct val="107000"/>
              </a:lnSpc>
              <a:spcAft>
                <a:spcPts val="800"/>
              </a:spcAft>
              <a:buFont typeface="Arial" panose="020B0604020202020204" pitchFamily="34" charset="0"/>
              <a:buChar char="•"/>
            </a:pPr>
            <a:r>
              <a:rPr lang="en-IN" dirty="0">
                <a:latin typeface="Calibri" panose="020F0502020204030204" pitchFamily="34" charset="0"/>
                <a:ea typeface="Calibri" panose="020F0502020204030204" pitchFamily="34" charset="0"/>
                <a:cs typeface="Times New Roman" panose="02020603050405020304" pitchFamily="18" charset="0"/>
              </a:rPr>
              <a:t>From the above chart we observe that there is weak correlation between the movie duration and IMDB score.</a:t>
            </a:r>
          </a:p>
          <a:p>
            <a:pPr marL="285750" indent="-285750">
              <a:lnSpc>
                <a:spcPct val="107000"/>
              </a:lnSpc>
              <a:spcAft>
                <a:spcPts val="800"/>
              </a:spcAft>
              <a:buFont typeface="Arial" panose="020B0604020202020204" pitchFamily="34" charset="0"/>
              <a:buChar char="•"/>
            </a:pPr>
            <a:r>
              <a:rPr lang="en-IN" dirty="0">
                <a:latin typeface="Calibri" panose="020F0502020204030204" pitchFamily="34" charset="0"/>
                <a:ea typeface="Calibri" panose="020F0502020204030204" pitchFamily="34" charset="0"/>
                <a:cs typeface="Times New Roman" panose="02020603050405020304" pitchFamily="18" charset="0"/>
              </a:rPr>
              <a:t> Here the movies length does not effect the movie score. </a:t>
            </a:r>
          </a:p>
          <a:p>
            <a:pPr marL="285750" indent="-285750">
              <a:lnSpc>
                <a:spcPct val="107000"/>
              </a:lnSpc>
              <a:spcAft>
                <a:spcPts val="800"/>
              </a:spcAft>
              <a:buFont typeface="Arial" panose="020B0604020202020204" pitchFamily="34" charset="0"/>
              <a:buChar char="•"/>
            </a:pPr>
            <a:r>
              <a:rPr lang="en-IN" dirty="0">
                <a:latin typeface="Calibri" panose="020F0502020204030204" pitchFamily="34" charset="0"/>
                <a:ea typeface="Calibri" panose="020F0502020204030204" pitchFamily="34" charset="0"/>
                <a:cs typeface="Times New Roman" panose="02020603050405020304" pitchFamily="18" charset="0"/>
              </a:rPr>
              <a:t>From the trendline we can predict that with increase in movie duration we can increase the movie score.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16" name="Object 15">
            <a:extLst>
              <a:ext uri="{FF2B5EF4-FFF2-40B4-BE49-F238E27FC236}">
                <a16:creationId xmlns:a16="http://schemas.microsoft.com/office/drawing/2014/main" id="{48909875-F2A5-EBD2-AC26-ECD28828050E}"/>
              </a:ext>
            </a:extLst>
          </p:cNvPr>
          <p:cNvGraphicFramePr>
            <a:graphicFrameLocks noChangeAspect="1"/>
          </p:cNvGraphicFramePr>
          <p:nvPr>
            <p:extLst>
              <p:ext uri="{D42A27DB-BD31-4B8C-83A1-F6EECF244321}">
                <p14:modId xmlns:p14="http://schemas.microsoft.com/office/powerpoint/2010/main" val="3295083700"/>
              </p:ext>
            </p:extLst>
          </p:nvPr>
        </p:nvGraphicFramePr>
        <p:xfrm>
          <a:off x="8667750" y="1921404"/>
          <a:ext cx="2771775" cy="1488546"/>
        </p:xfrm>
        <a:graphic>
          <a:graphicData uri="http://schemas.openxmlformats.org/presentationml/2006/ole">
            <mc:AlternateContent xmlns:mc="http://schemas.openxmlformats.org/markup-compatibility/2006">
              <mc:Choice xmlns:v="urn:schemas-microsoft-com:vml" Requires="v">
                <p:oleObj name="Binary Worksheet" r:id="rId3" imgW="3085994" imgH="1105057" progId="Excel.SheetBinaryMacroEnabled.12">
                  <p:embed/>
                </p:oleObj>
              </mc:Choice>
              <mc:Fallback>
                <p:oleObj name="Binary Worksheet" r:id="rId3" imgW="3085994" imgH="1105057" progId="Excel.SheetBinaryMacroEnabled.12">
                  <p:embed/>
                  <p:pic>
                    <p:nvPicPr>
                      <p:cNvPr id="0" name=""/>
                      <p:cNvPicPr/>
                      <p:nvPr/>
                    </p:nvPicPr>
                    <p:blipFill>
                      <a:blip r:embed="rId4"/>
                      <a:stretch>
                        <a:fillRect/>
                      </a:stretch>
                    </p:blipFill>
                    <p:spPr>
                      <a:xfrm>
                        <a:off x="8667750" y="1921404"/>
                        <a:ext cx="2771775" cy="1488546"/>
                      </a:xfrm>
                      <a:prstGeom prst="rect">
                        <a:avLst/>
                      </a:prstGeom>
                    </p:spPr>
                  </p:pic>
                </p:oleObj>
              </mc:Fallback>
            </mc:AlternateContent>
          </a:graphicData>
        </a:graphic>
      </p:graphicFrame>
    </p:spTree>
    <p:extLst>
      <p:ext uri="{BB962C8B-B14F-4D97-AF65-F5344CB8AC3E}">
        <p14:creationId xmlns:p14="http://schemas.microsoft.com/office/powerpoint/2010/main" val="2004798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64CC2-C11C-A7B6-68E1-C50442796946}"/>
              </a:ext>
            </a:extLst>
          </p:cNvPr>
          <p:cNvSpPr>
            <a:spLocks noGrp="1"/>
          </p:cNvSpPr>
          <p:nvPr>
            <p:ph type="title"/>
          </p:nvPr>
        </p:nvSpPr>
        <p:spPr>
          <a:xfrm>
            <a:off x="1484311" y="685801"/>
            <a:ext cx="10018713" cy="609600"/>
          </a:xfrm>
        </p:spPr>
        <p:txBody>
          <a:bodyPr>
            <a:normAutofit/>
          </a:bodyPr>
          <a:lstStyle/>
          <a:p>
            <a:pPr marL="457200" indent="-457200" algn="l">
              <a:buFont typeface="Wingdings" panose="05000000000000000000" pitchFamily="2" charset="2"/>
              <a:buChar char="v"/>
            </a:pPr>
            <a:r>
              <a:rPr lang="en-IN" sz="3200" b="1" dirty="0">
                <a:effectLst/>
                <a:latin typeface="Calibri" panose="020F0502020204030204" pitchFamily="34" charset="0"/>
                <a:ea typeface="Calibri" panose="020F0502020204030204" pitchFamily="34" charset="0"/>
                <a:cs typeface="Times New Roman" panose="02020603050405020304" pitchFamily="18" charset="0"/>
              </a:rPr>
              <a:t>TASK C: LANGUAGE ANALYSIS</a:t>
            </a:r>
            <a:endParaRPr lang="en-IN" sz="3200" dirty="0"/>
          </a:p>
        </p:txBody>
      </p:sp>
      <p:pic>
        <p:nvPicPr>
          <p:cNvPr id="5" name="Content Placeholder 4">
            <a:extLst>
              <a:ext uri="{FF2B5EF4-FFF2-40B4-BE49-F238E27FC236}">
                <a16:creationId xmlns:a16="http://schemas.microsoft.com/office/drawing/2014/main" id="{A9C27C65-3B31-9DA7-CA62-30AEC85E0F25}"/>
              </a:ext>
            </a:extLst>
          </p:cNvPr>
          <p:cNvPicPr>
            <a:picLocks noGrp="1" noChangeAspect="1"/>
          </p:cNvPicPr>
          <p:nvPr>
            <p:ph idx="1"/>
          </p:nvPr>
        </p:nvPicPr>
        <p:blipFill>
          <a:blip r:embed="rId2"/>
          <a:stretch>
            <a:fillRect/>
          </a:stretch>
        </p:blipFill>
        <p:spPr>
          <a:xfrm>
            <a:off x="2619375" y="1628681"/>
            <a:ext cx="5419725" cy="3314793"/>
          </a:xfrm>
          <a:prstGeom prst="rect">
            <a:avLst/>
          </a:prstGeom>
        </p:spPr>
      </p:pic>
      <p:graphicFrame>
        <p:nvGraphicFramePr>
          <p:cNvPr id="7" name="Table 6">
            <a:extLst>
              <a:ext uri="{FF2B5EF4-FFF2-40B4-BE49-F238E27FC236}">
                <a16:creationId xmlns:a16="http://schemas.microsoft.com/office/drawing/2014/main" id="{B347AF2E-CCD1-C5C7-B9DD-0BC86AFCAA93}"/>
              </a:ext>
            </a:extLst>
          </p:cNvPr>
          <p:cNvGraphicFramePr>
            <a:graphicFrameLocks noGrp="1"/>
          </p:cNvGraphicFramePr>
          <p:nvPr>
            <p:extLst>
              <p:ext uri="{D42A27DB-BD31-4B8C-83A1-F6EECF244321}">
                <p14:modId xmlns:p14="http://schemas.microsoft.com/office/powerpoint/2010/main" val="1537531606"/>
              </p:ext>
            </p:extLst>
          </p:nvPr>
        </p:nvGraphicFramePr>
        <p:xfrm>
          <a:off x="8357393" y="2183685"/>
          <a:ext cx="2834481" cy="1972074"/>
        </p:xfrm>
        <a:graphic>
          <a:graphicData uri="http://schemas.openxmlformats.org/drawingml/2006/table">
            <a:tbl>
              <a:tblPr/>
              <a:tblGrid>
                <a:gridCol w="1065308">
                  <a:extLst>
                    <a:ext uri="{9D8B030D-6E8A-4147-A177-3AD203B41FA5}">
                      <a16:colId xmlns:a16="http://schemas.microsoft.com/office/drawing/2014/main" val="1293055963"/>
                    </a:ext>
                  </a:extLst>
                </a:gridCol>
                <a:gridCol w="1769173">
                  <a:extLst>
                    <a:ext uri="{9D8B030D-6E8A-4147-A177-3AD203B41FA5}">
                      <a16:colId xmlns:a16="http://schemas.microsoft.com/office/drawing/2014/main" val="3297737279"/>
                    </a:ext>
                  </a:extLst>
                </a:gridCol>
              </a:tblGrid>
              <a:tr h="0">
                <a:tc>
                  <a:txBody>
                    <a:bodyPr/>
                    <a:lstStyle/>
                    <a:p>
                      <a:pPr algn="ctr" fontAlgn="b"/>
                      <a:r>
                        <a:rPr lang="en-IN" sz="1100" b="1" i="0" u="none" strike="noStrike">
                          <a:solidFill>
                            <a:srgbClr val="FFFFFF"/>
                          </a:solidFill>
                          <a:effectLst/>
                          <a:latin typeface="Calibri" panose="020F0502020204030204" pitchFamily="34" charset="0"/>
                        </a:rPr>
                        <a:t>Language</a:t>
                      </a:r>
                    </a:p>
                  </a:txBody>
                  <a:tcPr marL="7620" marR="7620" marT="7620" marB="0" anchor="b">
                    <a:lnL w="6350" cap="flat" cmpd="sng" algn="ctr">
                      <a:solidFill>
                        <a:srgbClr val="F4B084"/>
                      </a:solidFill>
                      <a:prstDash val="solid"/>
                      <a:round/>
                      <a:headEnd type="none" w="med" len="med"/>
                      <a:tailEnd type="none" w="med" len="med"/>
                    </a:lnL>
                    <a:lnR>
                      <a:noFill/>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ED7D31"/>
                    </a:solidFill>
                  </a:tcPr>
                </a:tc>
                <a:tc>
                  <a:txBody>
                    <a:bodyPr/>
                    <a:lstStyle/>
                    <a:p>
                      <a:pPr algn="ctr" fontAlgn="b"/>
                      <a:r>
                        <a:rPr lang="en-IN" sz="1100" b="1" i="0" u="none" strike="noStrike">
                          <a:solidFill>
                            <a:srgbClr val="FFFFFF"/>
                          </a:solidFill>
                          <a:effectLst/>
                          <a:latin typeface="Calibri" panose="020F0502020204030204" pitchFamily="34" charset="0"/>
                        </a:rPr>
                        <a:t>Count of Movies</a:t>
                      </a:r>
                    </a:p>
                  </a:txBody>
                  <a:tcPr marL="7620" marR="7620" marT="7620" marB="0" anchor="b">
                    <a:lnL>
                      <a:noFill/>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ED7D31"/>
                    </a:solidFill>
                  </a:tcPr>
                </a:tc>
                <a:extLst>
                  <a:ext uri="{0D108BD9-81ED-4DB2-BD59-A6C34878D82A}">
                    <a16:rowId xmlns:a16="http://schemas.microsoft.com/office/drawing/2014/main" val="3243982979"/>
                  </a:ext>
                </a:extLst>
              </a:tr>
              <a:tr h="250746">
                <a:tc>
                  <a:txBody>
                    <a:bodyPr/>
                    <a:lstStyle/>
                    <a:p>
                      <a:pPr algn="ctr" fontAlgn="b"/>
                      <a:r>
                        <a:rPr lang="en-IN" sz="1100" b="0" i="0" u="none" strike="noStrike">
                          <a:solidFill>
                            <a:srgbClr val="000000"/>
                          </a:solidFill>
                          <a:effectLst/>
                          <a:latin typeface="Calibri" panose="020F0502020204030204" pitchFamily="34" charset="0"/>
                        </a:rPr>
                        <a:t>English</a:t>
                      </a:r>
                    </a:p>
                  </a:txBody>
                  <a:tcPr marL="7620" marR="7620" marT="7620" marB="0" anchor="b">
                    <a:lnL w="6350" cap="flat" cmpd="sng" algn="ctr">
                      <a:solidFill>
                        <a:srgbClr val="F4B084"/>
                      </a:solidFill>
                      <a:prstDash val="solid"/>
                      <a:round/>
                      <a:headEnd type="none" w="med" len="med"/>
                      <a:tailEnd type="none" w="med" len="med"/>
                    </a:lnL>
                    <a:lnR>
                      <a:noFill/>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ctr" fontAlgn="b"/>
                      <a:r>
                        <a:rPr lang="en-IN" sz="1100" b="0" i="0" u="none" strike="noStrike" dirty="0">
                          <a:solidFill>
                            <a:srgbClr val="000000"/>
                          </a:solidFill>
                          <a:effectLst/>
                          <a:latin typeface="Calibri" panose="020F0502020204030204" pitchFamily="34" charset="0"/>
                        </a:rPr>
                        <a:t>4163</a:t>
                      </a:r>
                    </a:p>
                  </a:txBody>
                  <a:tcPr marL="7620" marR="7620" marT="7620" marB="0" anchor="b">
                    <a:lnL>
                      <a:noFill/>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extLst>
                  <a:ext uri="{0D108BD9-81ED-4DB2-BD59-A6C34878D82A}">
                    <a16:rowId xmlns:a16="http://schemas.microsoft.com/office/drawing/2014/main" val="547015644"/>
                  </a:ext>
                </a:extLst>
              </a:tr>
              <a:tr h="250746">
                <a:tc>
                  <a:txBody>
                    <a:bodyPr/>
                    <a:lstStyle/>
                    <a:p>
                      <a:pPr algn="ctr" fontAlgn="b"/>
                      <a:r>
                        <a:rPr lang="en-IN" sz="1100" b="0" i="0" u="none" strike="noStrike">
                          <a:solidFill>
                            <a:srgbClr val="000000"/>
                          </a:solidFill>
                          <a:effectLst/>
                          <a:latin typeface="Calibri" panose="020F0502020204030204" pitchFamily="34" charset="0"/>
                        </a:rPr>
                        <a:t>French</a:t>
                      </a:r>
                    </a:p>
                  </a:txBody>
                  <a:tcPr marL="7620" marR="7620" marT="7620" marB="0" anchor="b">
                    <a:lnL w="6350" cap="flat" cmpd="sng" algn="ctr">
                      <a:solidFill>
                        <a:srgbClr val="F4B084"/>
                      </a:solidFill>
                      <a:prstDash val="solid"/>
                      <a:round/>
                      <a:headEnd type="none" w="med" len="med"/>
                      <a:tailEnd type="none" w="med" len="med"/>
                    </a:lnL>
                    <a:lnR>
                      <a:noFill/>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54</a:t>
                      </a:r>
                    </a:p>
                  </a:txBody>
                  <a:tcPr marL="7620" marR="7620" marT="7620" marB="0" anchor="b">
                    <a:lnL>
                      <a:noFill/>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noFill/>
                  </a:tcPr>
                </a:tc>
                <a:extLst>
                  <a:ext uri="{0D108BD9-81ED-4DB2-BD59-A6C34878D82A}">
                    <a16:rowId xmlns:a16="http://schemas.microsoft.com/office/drawing/2014/main" val="381424578"/>
                  </a:ext>
                </a:extLst>
              </a:tr>
              <a:tr h="292338">
                <a:tc>
                  <a:txBody>
                    <a:bodyPr/>
                    <a:lstStyle/>
                    <a:p>
                      <a:pPr algn="ctr" fontAlgn="b"/>
                      <a:r>
                        <a:rPr lang="en-IN" sz="1100" b="0" i="0" u="none" strike="noStrike">
                          <a:solidFill>
                            <a:srgbClr val="000000"/>
                          </a:solidFill>
                          <a:effectLst/>
                          <a:latin typeface="Calibri" panose="020F0502020204030204" pitchFamily="34" charset="0"/>
                        </a:rPr>
                        <a:t>Spanish</a:t>
                      </a:r>
                    </a:p>
                  </a:txBody>
                  <a:tcPr marL="7620" marR="7620" marT="7620" marB="0" anchor="b">
                    <a:lnL w="6350" cap="flat" cmpd="sng" algn="ctr">
                      <a:solidFill>
                        <a:srgbClr val="F4B084"/>
                      </a:solidFill>
                      <a:prstDash val="solid"/>
                      <a:round/>
                      <a:headEnd type="none" w="med" len="med"/>
                      <a:tailEnd type="none" w="med" len="med"/>
                    </a:lnL>
                    <a:lnR>
                      <a:noFill/>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ctr" fontAlgn="b"/>
                      <a:r>
                        <a:rPr lang="en-IN" sz="1100" b="0" i="0" u="none" strike="noStrike" dirty="0">
                          <a:solidFill>
                            <a:srgbClr val="000000"/>
                          </a:solidFill>
                          <a:effectLst/>
                          <a:latin typeface="Calibri" panose="020F0502020204030204" pitchFamily="34" charset="0"/>
                        </a:rPr>
                        <a:t>35</a:t>
                      </a:r>
                    </a:p>
                  </a:txBody>
                  <a:tcPr marL="7620" marR="7620" marT="7620" marB="0" anchor="b">
                    <a:lnL>
                      <a:noFill/>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extLst>
                  <a:ext uri="{0D108BD9-81ED-4DB2-BD59-A6C34878D82A}">
                    <a16:rowId xmlns:a16="http://schemas.microsoft.com/office/drawing/2014/main" val="2249128766"/>
                  </a:ext>
                </a:extLst>
              </a:tr>
              <a:tr h="250746">
                <a:tc>
                  <a:txBody>
                    <a:bodyPr/>
                    <a:lstStyle/>
                    <a:p>
                      <a:pPr algn="ctr" fontAlgn="b"/>
                      <a:r>
                        <a:rPr lang="en-IN" sz="1100" b="0" i="0" u="none" strike="noStrike">
                          <a:solidFill>
                            <a:srgbClr val="000000"/>
                          </a:solidFill>
                          <a:effectLst/>
                          <a:latin typeface="Calibri" panose="020F0502020204030204" pitchFamily="34" charset="0"/>
                        </a:rPr>
                        <a:t>Mandarin</a:t>
                      </a:r>
                    </a:p>
                  </a:txBody>
                  <a:tcPr marL="7620" marR="7620" marT="7620" marB="0" anchor="b">
                    <a:lnL w="6350" cap="flat" cmpd="sng" algn="ctr">
                      <a:solidFill>
                        <a:srgbClr val="F4B084"/>
                      </a:solidFill>
                      <a:prstDash val="solid"/>
                      <a:round/>
                      <a:headEnd type="none" w="med" len="med"/>
                      <a:tailEnd type="none" w="med" len="med"/>
                    </a:lnL>
                    <a:lnR>
                      <a:noFill/>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noFill/>
                  </a:tcPr>
                </a:tc>
                <a:tc>
                  <a:txBody>
                    <a:bodyPr/>
                    <a:lstStyle/>
                    <a:p>
                      <a:pPr algn="ctr" fontAlgn="b"/>
                      <a:r>
                        <a:rPr lang="en-IN" sz="1100" b="0" i="0" u="none" strike="noStrike">
                          <a:solidFill>
                            <a:srgbClr val="000000"/>
                          </a:solidFill>
                          <a:effectLst/>
                          <a:latin typeface="Calibri" panose="020F0502020204030204" pitchFamily="34" charset="0"/>
                        </a:rPr>
                        <a:t>20</a:t>
                      </a:r>
                    </a:p>
                  </a:txBody>
                  <a:tcPr marL="7620" marR="7620" marT="7620" marB="0" anchor="b">
                    <a:lnL>
                      <a:noFill/>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noFill/>
                  </a:tcPr>
                </a:tc>
                <a:extLst>
                  <a:ext uri="{0D108BD9-81ED-4DB2-BD59-A6C34878D82A}">
                    <a16:rowId xmlns:a16="http://schemas.microsoft.com/office/drawing/2014/main" val="481651689"/>
                  </a:ext>
                </a:extLst>
              </a:tr>
              <a:tr h="250746">
                <a:tc>
                  <a:txBody>
                    <a:bodyPr/>
                    <a:lstStyle/>
                    <a:p>
                      <a:pPr algn="ctr" fontAlgn="b"/>
                      <a:r>
                        <a:rPr lang="en-IN" sz="1100" b="0" i="0" u="none" strike="noStrike">
                          <a:solidFill>
                            <a:srgbClr val="000000"/>
                          </a:solidFill>
                          <a:effectLst/>
                          <a:latin typeface="Calibri" panose="020F0502020204030204" pitchFamily="34" charset="0"/>
                        </a:rPr>
                        <a:t>German</a:t>
                      </a:r>
                    </a:p>
                  </a:txBody>
                  <a:tcPr marL="7620" marR="7620" marT="7620" marB="0" anchor="b">
                    <a:lnL w="6350" cap="flat" cmpd="sng" algn="ctr">
                      <a:solidFill>
                        <a:srgbClr val="F4B084"/>
                      </a:solidFill>
                      <a:prstDash val="solid"/>
                      <a:round/>
                      <a:headEnd type="none" w="med" len="med"/>
                      <a:tailEnd type="none" w="med" len="med"/>
                    </a:lnL>
                    <a:lnR>
                      <a:noFill/>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ctr" fontAlgn="b"/>
                      <a:r>
                        <a:rPr lang="en-IN" sz="1100" b="0" i="0" u="none" strike="noStrike">
                          <a:solidFill>
                            <a:srgbClr val="000000"/>
                          </a:solidFill>
                          <a:effectLst/>
                          <a:latin typeface="Calibri" panose="020F0502020204030204" pitchFamily="34" charset="0"/>
                        </a:rPr>
                        <a:t>15</a:t>
                      </a:r>
                    </a:p>
                  </a:txBody>
                  <a:tcPr marL="7620" marR="7620" marT="7620" marB="0" anchor="b">
                    <a:lnL>
                      <a:noFill/>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extLst>
                  <a:ext uri="{0D108BD9-81ED-4DB2-BD59-A6C34878D82A}">
                    <a16:rowId xmlns:a16="http://schemas.microsoft.com/office/drawing/2014/main" val="4856891"/>
                  </a:ext>
                </a:extLst>
              </a:tr>
              <a:tr h="250746">
                <a:tc>
                  <a:txBody>
                    <a:bodyPr/>
                    <a:lstStyle/>
                    <a:p>
                      <a:pPr algn="ctr" fontAlgn="b"/>
                      <a:r>
                        <a:rPr lang="en-IN" sz="1100" b="0" i="0" u="none" strike="noStrike">
                          <a:solidFill>
                            <a:srgbClr val="000000"/>
                          </a:solidFill>
                          <a:effectLst/>
                          <a:latin typeface="Calibri" panose="020F0502020204030204" pitchFamily="34" charset="0"/>
                        </a:rPr>
                        <a:t>Japanese</a:t>
                      </a:r>
                    </a:p>
                  </a:txBody>
                  <a:tcPr marL="7620" marR="7620" marT="7620" marB="0" anchor="b">
                    <a:lnL w="6350" cap="flat" cmpd="sng" algn="ctr">
                      <a:solidFill>
                        <a:srgbClr val="F4B084"/>
                      </a:solidFill>
                      <a:prstDash val="solid"/>
                      <a:round/>
                      <a:headEnd type="none" w="med" len="med"/>
                      <a:tailEnd type="none" w="med" len="med"/>
                    </a:lnL>
                    <a:lnR>
                      <a:noFill/>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noFill/>
                  </a:tcPr>
                </a:tc>
                <a:tc>
                  <a:txBody>
                    <a:bodyPr/>
                    <a:lstStyle/>
                    <a:p>
                      <a:pPr algn="ctr" fontAlgn="b"/>
                      <a:r>
                        <a:rPr lang="en-IN" sz="1100" b="0" i="0" u="none" strike="noStrike" dirty="0">
                          <a:solidFill>
                            <a:srgbClr val="000000"/>
                          </a:solidFill>
                          <a:effectLst/>
                          <a:latin typeface="Calibri" panose="020F0502020204030204" pitchFamily="34" charset="0"/>
                        </a:rPr>
                        <a:t>15</a:t>
                      </a:r>
                    </a:p>
                  </a:txBody>
                  <a:tcPr marL="7620" marR="7620" marT="7620" marB="0" anchor="b">
                    <a:lnL>
                      <a:noFill/>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noFill/>
                  </a:tcPr>
                </a:tc>
                <a:extLst>
                  <a:ext uri="{0D108BD9-81ED-4DB2-BD59-A6C34878D82A}">
                    <a16:rowId xmlns:a16="http://schemas.microsoft.com/office/drawing/2014/main" val="2530890962"/>
                  </a:ext>
                </a:extLst>
              </a:tr>
              <a:tr h="250746">
                <a:tc>
                  <a:txBody>
                    <a:bodyPr/>
                    <a:lstStyle/>
                    <a:p>
                      <a:pPr algn="ctr" fontAlgn="b"/>
                      <a:r>
                        <a:rPr lang="en-IN" sz="1100" b="0" i="0" u="none" strike="noStrike">
                          <a:solidFill>
                            <a:srgbClr val="000000"/>
                          </a:solidFill>
                          <a:effectLst/>
                          <a:latin typeface="Calibri" panose="020F0502020204030204" pitchFamily="34" charset="0"/>
                        </a:rPr>
                        <a:t>Hindi</a:t>
                      </a:r>
                    </a:p>
                  </a:txBody>
                  <a:tcPr marL="7620" marR="7620" marT="7620" marB="0" anchor="b">
                    <a:lnL w="6350" cap="flat" cmpd="sng" algn="ctr">
                      <a:solidFill>
                        <a:srgbClr val="F4B084"/>
                      </a:solidFill>
                      <a:prstDash val="solid"/>
                      <a:round/>
                      <a:headEnd type="none" w="med" len="med"/>
                      <a:tailEnd type="none" w="med" len="med"/>
                    </a:lnL>
                    <a:lnR>
                      <a:noFill/>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tc>
                  <a:txBody>
                    <a:bodyPr/>
                    <a:lstStyle/>
                    <a:p>
                      <a:pPr algn="ctr" fontAlgn="b"/>
                      <a:r>
                        <a:rPr lang="en-IN" sz="1100" b="0" i="0" u="none" strike="noStrike" dirty="0">
                          <a:solidFill>
                            <a:srgbClr val="000000"/>
                          </a:solidFill>
                          <a:effectLst/>
                          <a:latin typeface="Calibri" panose="020F0502020204030204" pitchFamily="34" charset="0"/>
                        </a:rPr>
                        <a:t>14</a:t>
                      </a:r>
                    </a:p>
                  </a:txBody>
                  <a:tcPr marL="7620" marR="7620" marT="7620" marB="0" anchor="b">
                    <a:lnL>
                      <a:noFill/>
                    </a:lnL>
                    <a:lnR w="6350" cap="flat" cmpd="sng" algn="ctr">
                      <a:solidFill>
                        <a:srgbClr val="F4B084"/>
                      </a:solidFill>
                      <a:prstDash val="solid"/>
                      <a:round/>
                      <a:headEnd type="none" w="med" len="med"/>
                      <a:tailEnd type="none" w="med" len="med"/>
                    </a:lnR>
                    <a:lnT w="6350" cap="flat" cmpd="sng" algn="ctr">
                      <a:solidFill>
                        <a:srgbClr val="F4B084"/>
                      </a:solidFill>
                      <a:prstDash val="solid"/>
                      <a:round/>
                      <a:headEnd type="none" w="med" len="med"/>
                      <a:tailEnd type="none" w="med" len="med"/>
                    </a:lnT>
                    <a:lnB w="6350" cap="flat" cmpd="sng" algn="ctr">
                      <a:solidFill>
                        <a:srgbClr val="F4B084"/>
                      </a:solidFill>
                      <a:prstDash val="solid"/>
                      <a:round/>
                      <a:headEnd type="none" w="med" len="med"/>
                      <a:tailEnd type="none" w="med" len="med"/>
                    </a:lnB>
                    <a:solidFill>
                      <a:srgbClr val="FCE4D6"/>
                    </a:solidFill>
                  </a:tcPr>
                </a:tc>
                <a:extLst>
                  <a:ext uri="{0D108BD9-81ED-4DB2-BD59-A6C34878D82A}">
                    <a16:rowId xmlns:a16="http://schemas.microsoft.com/office/drawing/2014/main" val="3686394101"/>
                  </a:ext>
                </a:extLst>
              </a:tr>
            </a:tbl>
          </a:graphicData>
        </a:graphic>
      </p:graphicFrame>
      <p:sp>
        <p:nvSpPr>
          <p:cNvPr id="9" name="TextBox 8">
            <a:extLst>
              <a:ext uri="{FF2B5EF4-FFF2-40B4-BE49-F238E27FC236}">
                <a16:creationId xmlns:a16="http://schemas.microsoft.com/office/drawing/2014/main" id="{264D0B2C-7DB2-A3E6-ABCC-878FF9E7D924}"/>
              </a:ext>
            </a:extLst>
          </p:cNvPr>
          <p:cNvSpPr txBox="1"/>
          <p:nvPr/>
        </p:nvSpPr>
        <p:spPr>
          <a:xfrm>
            <a:off x="2347599" y="5320064"/>
            <a:ext cx="7649201" cy="838948"/>
          </a:xfrm>
          <a:prstGeom prst="rect">
            <a:avLst/>
          </a:prstGeom>
          <a:noFill/>
        </p:spPr>
        <p:txBody>
          <a:bodyPr wrap="square">
            <a:spAutoFit/>
          </a:bodyPr>
          <a:lstStyle/>
          <a:p>
            <a:pPr marL="285750" indent="-285750">
              <a:lnSpc>
                <a:spcPct val="107000"/>
              </a:lnSpc>
              <a:spcAft>
                <a:spcPts val="800"/>
              </a:spcAft>
              <a:buFont typeface="Arial" panose="020B0604020202020204" pitchFamily="34" charset="0"/>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As per the above analysis most of movies are in English language.</a:t>
            </a:r>
          </a:p>
          <a:p>
            <a:pPr marL="285750" indent="-285750">
              <a:lnSpc>
                <a:spcPct val="107000"/>
              </a:lnSpc>
              <a:spcAft>
                <a:spcPts val="800"/>
              </a:spcAft>
              <a:buFont typeface="Arial" panose="020B0604020202020204" pitchFamily="34" charset="0"/>
              <a:buChar char="•"/>
            </a:pPr>
            <a:r>
              <a:rPr lang="en-IN" sz="2000" dirty="0">
                <a:effectLst/>
                <a:latin typeface="Calibri" panose="020F0502020204030204" pitchFamily="34" charset="0"/>
                <a:ea typeface="Calibri" panose="020F0502020204030204" pitchFamily="34" charset="0"/>
                <a:cs typeface="Times New Roman" panose="02020603050405020304" pitchFamily="18" charset="0"/>
              </a:rPr>
              <a:t>A</a:t>
            </a:r>
            <a:r>
              <a:rPr lang="en-IN" sz="2000" dirty="0">
                <a:latin typeface="Calibri" panose="020F0502020204030204" pitchFamily="34" charset="0"/>
                <a:ea typeface="Calibri" panose="020F0502020204030204" pitchFamily="34" charset="0"/>
                <a:cs typeface="Times New Roman" panose="02020603050405020304" pitchFamily="18" charset="0"/>
              </a:rPr>
              <a:t>bove table shows the top 7 languages used in the movies.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14226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683E3-D45E-23F2-ACE8-697501519352}"/>
              </a:ext>
            </a:extLst>
          </p:cNvPr>
          <p:cNvSpPr>
            <a:spLocks noGrp="1"/>
          </p:cNvSpPr>
          <p:nvPr>
            <p:ph type="title"/>
          </p:nvPr>
        </p:nvSpPr>
        <p:spPr>
          <a:xfrm>
            <a:off x="1646236" y="361951"/>
            <a:ext cx="9564689" cy="933450"/>
          </a:xfrm>
        </p:spPr>
        <p:txBody>
          <a:bodyPr>
            <a:normAutofit/>
          </a:bodyPr>
          <a:lstStyle/>
          <a:p>
            <a:pPr algn="l"/>
            <a:r>
              <a:rPr lang="en-IN" b="1" dirty="0">
                <a:effectLst/>
                <a:latin typeface="Calibri" panose="020F0502020204030204" pitchFamily="34" charset="0"/>
                <a:ea typeface="Calibri" panose="020F0502020204030204" pitchFamily="34" charset="0"/>
                <a:cs typeface="Times New Roman" panose="02020603050405020304" pitchFamily="18" charset="0"/>
              </a:rPr>
              <a:t>TASK D: </a:t>
            </a:r>
            <a:r>
              <a:rPr lang="en-IN" b="1" dirty="0">
                <a:latin typeface="Calibri" panose="020F0502020204030204" pitchFamily="34" charset="0"/>
                <a:ea typeface="Calibri" panose="020F0502020204030204" pitchFamily="34" charset="0"/>
                <a:cs typeface="Times New Roman" panose="02020603050405020304" pitchFamily="18" charset="0"/>
              </a:rPr>
              <a:t>DIRECTOR</a:t>
            </a:r>
            <a:r>
              <a:rPr lang="en-IN" b="1" dirty="0">
                <a:effectLst/>
                <a:latin typeface="Calibri" panose="020F0502020204030204" pitchFamily="34" charset="0"/>
                <a:ea typeface="Calibri" panose="020F0502020204030204" pitchFamily="34" charset="0"/>
                <a:cs typeface="Times New Roman" panose="02020603050405020304" pitchFamily="18" charset="0"/>
              </a:rPr>
              <a:t> ANALYSIS</a:t>
            </a:r>
            <a:endParaRPr lang="en-IN" dirty="0"/>
          </a:p>
        </p:txBody>
      </p:sp>
      <p:pic>
        <p:nvPicPr>
          <p:cNvPr id="5" name="Content Placeholder 4">
            <a:extLst>
              <a:ext uri="{FF2B5EF4-FFF2-40B4-BE49-F238E27FC236}">
                <a16:creationId xmlns:a16="http://schemas.microsoft.com/office/drawing/2014/main" id="{FF9FA571-99F4-233F-4103-4BF79260EC71}"/>
              </a:ext>
            </a:extLst>
          </p:cNvPr>
          <p:cNvPicPr>
            <a:picLocks noGrp="1" noChangeAspect="1"/>
          </p:cNvPicPr>
          <p:nvPr>
            <p:ph idx="1"/>
          </p:nvPr>
        </p:nvPicPr>
        <p:blipFill>
          <a:blip r:embed="rId2"/>
          <a:stretch>
            <a:fillRect/>
          </a:stretch>
        </p:blipFill>
        <p:spPr>
          <a:xfrm>
            <a:off x="2439175" y="1400176"/>
            <a:ext cx="7313650" cy="3770449"/>
          </a:xfrm>
          <a:prstGeom prst="rect">
            <a:avLst/>
          </a:prstGeom>
        </p:spPr>
      </p:pic>
      <p:sp>
        <p:nvSpPr>
          <p:cNvPr id="7" name="TextBox 6">
            <a:extLst>
              <a:ext uri="{FF2B5EF4-FFF2-40B4-BE49-F238E27FC236}">
                <a16:creationId xmlns:a16="http://schemas.microsoft.com/office/drawing/2014/main" id="{4E609971-E573-E1B5-BEB9-9DB6C7500D94}"/>
              </a:ext>
            </a:extLst>
          </p:cNvPr>
          <p:cNvSpPr txBox="1"/>
          <p:nvPr/>
        </p:nvSpPr>
        <p:spPr>
          <a:xfrm>
            <a:off x="2118905" y="5457824"/>
            <a:ext cx="8619350" cy="1173463"/>
          </a:xfrm>
          <a:prstGeom prst="rect">
            <a:avLst/>
          </a:prstGeom>
          <a:noFill/>
        </p:spPr>
        <p:txBody>
          <a:bodyPr wrap="square">
            <a:spAutoFit/>
          </a:bodyPr>
          <a:lstStyle/>
          <a:p>
            <a:pPr marL="285750" indent="-285750">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The bar chart shows the top 10 directors as per the average of IMDB score.</a:t>
            </a:r>
          </a:p>
          <a:p>
            <a:pPr marL="285750" indent="-285750">
              <a:lnSpc>
                <a:spcPct val="107000"/>
              </a:lnSpc>
              <a:spcAft>
                <a:spcPts val="800"/>
              </a:spcAft>
              <a:buFont typeface="Wingdings" panose="05000000000000000000" pitchFamily="2" charset="2"/>
              <a:buChar char="§"/>
            </a:pPr>
            <a:r>
              <a:rPr lang="en-IN" dirty="0">
                <a:latin typeface="Calibri" panose="020F0502020204030204" pitchFamily="34" charset="0"/>
                <a:ea typeface="Calibri" panose="020F0502020204030204" pitchFamily="34" charset="0"/>
                <a:cs typeface="Times New Roman" panose="02020603050405020304" pitchFamily="18" charset="0"/>
              </a:rPr>
              <a:t>Cary Bell and </a:t>
            </a:r>
            <a:r>
              <a:rPr lang="en-IN" sz="1800" b="0" i="0" u="none" strike="noStrike" dirty="0" err="1">
                <a:solidFill>
                  <a:srgbClr val="000000"/>
                </a:solidFill>
                <a:effectLst/>
                <a:latin typeface="Calibri" panose="020F0502020204030204" pitchFamily="34" charset="0"/>
              </a:rPr>
              <a:t>Sadyk</a:t>
            </a:r>
            <a:r>
              <a:rPr lang="en-IN" sz="1800" b="0" i="0" u="none" strike="noStrike" dirty="0">
                <a:solidFill>
                  <a:srgbClr val="000000"/>
                </a:solidFill>
                <a:effectLst/>
                <a:latin typeface="Calibri" panose="020F0502020204030204" pitchFamily="34" charset="0"/>
              </a:rPr>
              <a:t> Sher-Niyaz</a:t>
            </a:r>
            <a:r>
              <a:rPr lang="en-IN" dirty="0"/>
              <a:t> are the top most directors who has a score 8.7</a:t>
            </a:r>
          </a:p>
          <a:p>
            <a:pPr>
              <a:lnSpc>
                <a:spcPct val="107000"/>
              </a:lnSpc>
              <a:spcAft>
                <a:spcPts val="800"/>
              </a:spcAft>
            </a:pPr>
            <a:endParaRPr lang="en-IN" dirty="0"/>
          </a:p>
        </p:txBody>
      </p:sp>
    </p:spTree>
    <p:extLst>
      <p:ext uri="{BB962C8B-B14F-4D97-AF65-F5344CB8AC3E}">
        <p14:creationId xmlns:p14="http://schemas.microsoft.com/office/powerpoint/2010/main" val="1140232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DC5FA-E4C1-94C9-99E5-FF2A94FD3BA4}"/>
              </a:ext>
            </a:extLst>
          </p:cNvPr>
          <p:cNvSpPr>
            <a:spLocks noGrp="1"/>
          </p:cNvSpPr>
          <p:nvPr>
            <p:ph type="title"/>
          </p:nvPr>
        </p:nvSpPr>
        <p:spPr>
          <a:xfrm>
            <a:off x="1484309" y="114300"/>
            <a:ext cx="9907591" cy="1114425"/>
          </a:xfrm>
        </p:spPr>
        <p:txBody>
          <a:bodyPr/>
          <a:lstStyle/>
          <a:p>
            <a:pPr marL="571500" indent="-571500" algn="l">
              <a:buFont typeface="Wingdings" panose="05000000000000000000" pitchFamily="2" charset="2"/>
              <a:buChar char="v"/>
            </a:pPr>
            <a:r>
              <a:rPr lang="en-IN" b="1" dirty="0">
                <a:effectLst/>
                <a:latin typeface="Calibri" panose="020F0502020204030204" pitchFamily="34" charset="0"/>
                <a:ea typeface="Calibri" panose="020F0502020204030204" pitchFamily="34" charset="0"/>
                <a:cs typeface="Times New Roman" panose="02020603050405020304" pitchFamily="18" charset="0"/>
              </a:rPr>
              <a:t>TASK E: </a:t>
            </a:r>
            <a:r>
              <a:rPr lang="en-IN" b="1" dirty="0">
                <a:latin typeface="Calibri" panose="020F0502020204030204" pitchFamily="34" charset="0"/>
                <a:ea typeface="Calibri" panose="020F0502020204030204" pitchFamily="34" charset="0"/>
                <a:cs typeface="Times New Roman" panose="02020603050405020304" pitchFamily="18" charset="0"/>
              </a:rPr>
              <a:t>BUDGET</a:t>
            </a:r>
            <a:r>
              <a:rPr lang="en-IN" b="1" dirty="0">
                <a:effectLst/>
                <a:latin typeface="Calibri" panose="020F0502020204030204" pitchFamily="34" charset="0"/>
                <a:ea typeface="Calibri" panose="020F0502020204030204" pitchFamily="34" charset="0"/>
                <a:cs typeface="Times New Roman" panose="02020603050405020304" pitchFamily="18" charset="0"/>
              </a:rPr>
              <a:t> ANALYSIS</a:t>
            </a:r>
            <a:endParaRPr lang="en-IN" dirty="0"/>
          </a:p>
        </p:txBody>
      </p:sp>
      <p:pic>
        <p:nvPicPr>
          <p:cNvPr id="6" name="Picture 5">
            <a:extLst>
              <a:ext uri="{FF2B5EF4-FFF2-40B4-BE49-F238E27FC236}">
                <a16:creationId xmlns:a16="http://schemas.microsoft.com/office/drawing/2014/main" id="{508F21AA-32FD-6B17-F12A-64E4083DA00C}"/>
              </a:ext>
            </a:extLst>
          </p:cNvPr>
          <p:cNvPicPr>
            <a:picLocks noChangeAspect="1"/>
          </p:cNvPicPr>
          <p:nvPr/>
        </p:nvPicPr>
        <p:blipFill>
          <a:blip r:embed="rId2"/>
          <a:stretch>
            <a:fillRect/>
          </a:stretch>
        </p:blipFill>
        <p:spPr>
          <a:xfrm>
            <a:off x="1714500" y="1228725"/>
            <a:ext cx="9907591" cy="3105150"/>
          </a:xfrm>
          <a:prstGeom prst="rect">
            <a:avLst/>
          </a:prstGeom>
        </p:spPr>
      </p:pic>
      <p:sp>
        <p:nvSpPr>
          <p:cNvPr id="8" name="TextBox 7">
            <a:extLst>
              <a:ext uri="{FF2B5EF4-FFF2-40B4-BE49-F238E27FC236}">
                <a16:creationId xmlns:a16="http://schemas.microsoft.com/office/drawing/2014/main" id="{525C2F20-523C-BB6B-6BED-4B29913AB31C}"/>
              </a:ext>
            </a:extLst>
          </p:cNvPr>
          <p:cNvSpPr txBox="1"/>
          <p:nvPr/>
        </p:nvSpPr>
        <p:spPr>
          <a:xfrm>
            <a:off x="2076450" y="4513909"/>
            <a:ext cx="9201150" cy="1868781"/>
          </a:xfrm>
          <a:prstGeom prst="rect">
            <a:avLst/>
          </a:prstGeom>
          <a:noFill/>
        </p:spPr>
        <p:txBody>
          <a:bodyPr wrap="square">
            <a:spAutoFit/>
          </a:bodyPr>
          <a:lstStyle/>
          <a:p>
            <a:pPr marL="285750" indent="-285750">
              <a:lnSpc>
                <a:spcPct val="107000"/>
              </a:lnSpc>
              <a:spcAft>
                <a:spcPts val="800"/>
              </a:spcAft>
              <a:buFont typeface="Arial" panose="020B0604020202020204" pitchFamily="34" charset="0"/>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Avatar movie is the high profitable movie among the top 10.</a:t>
            </a:r>
          </a:p>
          <a:p>
            <a:pPr marL="285750" indent="-285750">
              <a:lnSpc>
                <a:spcPct val="107000"/>
              </a:lnSpc>
              <a:spcAft>
                <a:spcPts val="800"/>
              </a:spcAft>
              <a:buFont typeface="Arial" panose="020B0604020202020204" pitchFamily="34" charset="0"/>
              <a:buChar char="•"/>
            </a:pPr>
            <a:r>
              <a:rPr lang="en-IN" dirty="0">
                <a:latin typeface="Calibri" panose="020F0502020204030204" pitchFamily="34" charset="0"/>
                <a:ea typeface="Calibri" panose="020F0502020204030204" pitchFamily="34" charset="0"/>
                <a:cs typeface="Times New Roman" panose="02020603050405020304" pitchFamily="18" charset="0"/>
              </a:rPr>
              <a:t>Above graph shows top 10 profitable movies with the profit ,budget and gross details.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As per the above analysis the profit of the movie does not completely depend on the gross and budget of the movie.</a:t>
            </a:r>
          </a:p>
          <a:p>
            <a:pPr marL="285750" indent="-285750">
              <a:lnSpc>
                <a:spcPct val="107000"/>
              </a:lnSpc>
              <a:spcAft>
                <a:spcPts val="800"/>
              </a:spcAft>
              <a:buFont typeface="Arial" panose="020B0604020202020204" pitchFamily="34" charset="0"/>
              <a:buChar char="•"/>
            </a:pPr>
            <a:r>
              <a:rPr lang="en-IN" dirty="0">
                <a:latin typeface="Calibri" panose="020F0502020204030204" pitchFamily="34" charset="0"/>
                <a:ea typeface="Calibri" panose="020F0502020204030204" pitchFamily="34" charset="0"/>
                <a:cs typeface="Times New Roman" panose="02020603050405020304" pitchFamily="18" charset="0"/>
              </a:rPr>
              <a:t>The correlation between  the gross and budget is 86%.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498860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themeOverride>
</file>

<file path=docProps/app.xml><?xml version="1.0" encoding="utf-8"?>
<Properties xmlns="http://schemas.openxmlformats.org/officeDocument/2006/extended-properties" xmlns:vt="http://schemas.openxmlformats.org/officeDocument/2006/docPropsVTypes">
  <Template/>
  <TotalTime>239</TotalTime>
  <Words>591</Words>
  <Application>Microsoft Office PowerPoint</Application>
  <PresentationFormat>Widescreen</PresentationFormat>
  <Paragraphs>60</Paragraphs>
  <Slides>11</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11</vt:i4>
      </vt:variant>
    </vt:vector>
  </HeadingPairs>
  <TitlesOfParts>
    <vt:vector size="20" baseType="lpstr">
      <vt:lpstr>Arial</vt:lpstr>
      <vt:lpstr>Bernard MT Condensed</vt:lpstr>
      <vt:lpstr>Calibri</vt:lpstr>
      <vt:lpstr>Corbel</vt:lpstr>
      <vt:lpstr>Noto Sans Symbols</vt:lpstr>
      <vt:lpstr>Wingdings</vt:lpstr>
      <vt:lpstr>Parallax</vt:lpstr>
      <vt:lpstr>Worksheet</vt:lpstr>
      <vt:lpstr>Binary Worksheet</vt:lpstr>
      <vt:lpstr>PowerPoint Presentation</vt:lpstr>
      <vt:lpstr>PROJECT DESCRIPTION </vt:lpstr>
      <vt:lpstr>APPROACH</vt:lpstr>
      <vt:lpstr>TECH-STACK USED</vt:lpstr>
      <vt:lpstr>INSIGHTS AND RESULTS</vt:lpstr>
      <vt:lpstr>TASK B: MOVIE DURATION ANALYSIS</vt:lpstr>
      <vt:lpstr>TASK C: LANGUAGE ANALYSIS</vt:lpstr>
      <vt:lpstr>TASK D: DIRECTOR ANALYSIS</vt:lpstr>
      <vt:lpstr>TASK E: BUDGET ANALYSIS</vt:lpstr>
      <vt:lpstr>DRIVE LINK: https://drive.google.com/drive/folders/1ZxWBD63IFBhKcAuGwZvNwKgyLfDMCV8o?usp=drive_link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jaishree shivanaikar</dc:creator>
  <cp:lastModifiedBy>jaishree shivanaikar</cp:lastModifiedBy>
  <cp:revision>6</cp:revision>
  <dcterms:created xsi:type="dcterms:W3CDTF">2024-11-23T19:47:47Z</dcterms:created>
  <dcterms:modified xsi:type="dcterms:W3CDTF">2024-11-24T06:56:52Z</dcterms:modified>
</cp:coreProperties>
</file>

<file path=docProps/thumbnail.jpeg>
</file>